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1"/>
  </p:notesMasterIdLst>
  <p:handoutMasterIdLst>
    <p:handoutMasterId r:id="rId52"/>
  </p:handoutMasterIdLst>
  <p:sldIdLst>
    <p:sldId id="2435" r:id="rId5"/>
    <p:sldId id="2466" r:id="rId6"/>
    <p:sldId id="2454" r:id="rId7"/>
    <p:sldId id="2465" r:id="rId8"/>
    <p:sldId id="2472" r:id="rId9"/>
    <p:sldId id="2488" r:id="rId10"/>
    <p:sldId id="2473" r:id="rId11"/>
    <p:sldId id="2477" r:id="rId12"/>
    <p:sldId id="2478" r:id="rId13"/>
    <p:sldId id="2479" r:id="rId14"/>
    <p:sldId id="2490" r:id="rId15"/>
    <p:sldId id="2480" r:id="rId16"/>
    <p:sldId id="2481" r:id="rId17"/>
    <p:sldId id="2485" r:id="rId18"/>
    <p:sldId id="2486" r:id="rId19"/>
    <p:sldId id="2482" r:id="rId20"/>
    <p:sldId id="2489" r:id="rId21"/>
    <p:sldId id="2483" r:id="rId22"/>
    <p:sldId id="2491" r:id="rId23"/>
    <p:sldId id="2492" r:id="rId24"/>
    <p:sldId id="2493" r:id="rId25"/>
    <p:sldId id="2494" r:id="rId26"/>
    <p:sldId id="2495" r:id="rId27"/>
    <p:sldId id="2496" r:id="rId28"/>
    <p:sldId id="2498" r:id="rId29"/>
    <p:sldId id="2497" r:id="rId30"/>
    <p:sldId id="2502" r:id="rId31"/>
    <p:sldId id="2499" r:id="rId32"/>
    <p:sldId id="2500" r:id="rId33"/>
    <p:sldId id="2503" r:id="rId34"/>
    <p:sldId id="2504" r:id="rId35"/>
    <p:sldId id="2505" r:id="rId36"/>
    <p:sldId id="2506" r:id="rId37"/>
    <p:sldId id="2509" r:id="rId38"/>
    <p:sldId id="2507" r:id="rId39"/>
    <p:sldId id="2508" r:id="rId40"/>
    <p:sldId id="2510" r:id="rId41"/>
    <p:sldId id="2511" r:id="rId42"/>
    <p:sldId id="2501" r:id="rId43"/>
    <p:sldId id="2512" r:id="rId44"/>
    <p:sldId id="2513" r:id="rId45"/>
    <p:sldId id="2514" r:id="rId46"/>
    <p:sldId id="2484" r:id="rId47"/>
    <p:sldId id="2515" r:id="rId48"/>
    <p:sldId id="2516" r:id="rId49"/>
    <p:sldId id="251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6B"/>
    <a:srgbClr val="001840"/>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84" autoAdjust="0"/>
  </p:normalViewPr>
  <p:slideViewPr>
    <p:cSldViewPr snapToGrid="0">
      <p:cViewPr>
        <p:scale>
          <a:sx n="90" d="100"/>
          <a:sy n="90" d="100"/>
        </p:scale>
        <p:origin x="883" y="307"/>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10/2/2023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FABRIKAM TECHNOLOGY INC.</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en-US" dirty="0">
                <a:solidFill>
                  <a:schemeClr val="bg1"/>
                </a:solidFill>
              </a:rPr>
              <a:t>SUBTITLE GOES HERE</a:t>
            </a:r>
          </a:p>
        </p:txBody>
      </p:sp>
      <p:pic>
        <p:nvPicPr>
          <p:cNvPr id="8"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9775637" y="6034136"/>
            <a:ext cx="2104103" cy="62918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190573" y="194680"/>
            <a:ext cx="2104103" cy="629183"/>
          </a:xfrm>
          <a:prstGeom prst="rect">
            <a:avLst/>
          </a:prstGeom>
        </p:spPr>
      </p:pic>
      <p:sp>
        <p:nvSpPr>
          <p:cNvPr id="14" name="Title 5">
            <a:extLst>
              <a:ext uri="{FF2B5EF4-FFF2-40B4-BE49-F238E27FC236}">
                <a16:creationId xmlns:a16="http://schemas.microsoft.com/office/drawing/2014/main" id="{4F7706BE-EF2E-459C-8778-01DDD354C634}"/>
              </a:ext>
            </a:extLst>
          </p:cNvPr>
          <p:cNvSpPr txBox="1">
            <a:spLocks/>
          </p:cNvSpPr>
          <p:nvPr/>
        </p:nvSpPr>
        <p:spPr>
          <a:xfrm>
            <a:off x="854765" y="3166075"/>
            <a:ext cx="10787270" cy="830649"/>
          </a:xfrm>
          <a:prstGeom prst="rect">
            <a:avLst/>
          </a:prstGeom>
        </p:spPr>
        <p:txBody>
          <a:bodyPr vert="horz" lIns="91440" tIns="45720" rIns="91440" bIns="45720" rtlCol="0" anchor="ctr">
            <a:normAutofit fontScale="90000" lnSpcReduction="20000"/>
          </a:bodyPr>
          <a:lstStyle>
            <a:lvl1pPr algn="ctr" defTabSz="914400" rtl="0" eaLnBrk="1" latinLnBrk="0" hangingPunct="1">
              <a:lnSpc>
                <a:spcPct val="100000"/>
              </a:lnSpc>
              <a:spcBef>
                <a:spcPct val="0"/>
              </a:spcBef>
              <a:buNone/>
              <a:defRPr sz="6000" kern="1200" cap="all" spc="300" baseline="0">
                <a:solidFill>
                  <a:schemeClr val="bg1"/>
                </a:solidFill>
                <a:latin typeface="+mj-lt"/>
                <a:ea typeface="+mj-ea"/>
                <a:cs typeface="+mj-cs"/>
              </a:defRPr>
            </a:lvl1pPr>
          </a:lstStyle>
          <a:p>
            <a:endParaRPr lang="en-US" dirty="0"/>
          </a:p>
        </p:txBody>
      </p:sp>
      <p:sp>
        <p:nvSpPr>
          <p:cNvPr id="16" name="Rectangle 15">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1291580" y="3743002"/>
            <a:ext cx="9608840" cy="1684359"/>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latin typeface="+mj-lt"/>
              </a:rPr>
              <a:t>Predicting Space X Falcon 9’s </a:t>
            </a:r>
          </a:p>
          <a:p>
            <a:pPr algn="ctr"/>
            <a:r>
              <a:rPr lang="en-US" sz="4300" dirty="0">
                <a:latin typeface="+mj-lt"/>
              </a:rPr>
              <a:t>First Stage Landing Success</a:t>
            </a:r>
          </a:p>
        </p:txBody>
      </p:sp>
      <p:sp>
        <p:nvSpPr>
          <p:cNvPr id="17" name="Rectangle 16">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302929" y="5761594"/>
            <a:ext cx="5586142" cy="762172"/>
          </a:xfrm>
          <a:prstGeom prst="rect">
            <a:avLst/>
          </a:prstGeom>
          <a:solidFill>
            <a:srgbClr val="00316B">
              <a:alpha val="52000"/>
            </a:srgb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latin typeface="+mj-lt"/>
              </a:rPr>
              <a:t>By: Benedict Z. Castro</a:t>
            </a:r>
          </a:p>
          <a:p>
            <a:pPr algn="ctr"/>
            <a:r>
              <a:rPr lang="en-US" sz="1900" dirty="0" smtClean="0">
                <a:latin typeface="+mj-lt"/>
              </a:rPr>
              <a:t>02/10/2023</a:t>
            </a:r>
            <a:endParaRPr lang="en-US" sz="1900" dirty="0">
              <a:latin typeface="+mj-lt"/>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10</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Data Wrangling</a:t>
            </a:r>
          </a:p>
          <a:p>
            <a:pPr marL="0" indent="0">
              <a:lnSpc>
                <a:spcPct val="100000"/>
              </a:lnSpc>
              <a:buNone/>
            </a:pPr>
            <a:endParaRPr lang="en-US" sz="1800" b="1" dirty="0" smtClean="0">
              <a:solidFill>
                <a:schemeClr val="tx1"/>
              </a:solidFill>
            </a:endParaRPr>
          </a:p>
          <a:p>
            <a:pPr>
              <a:lnSpc>
                <a:spcPct val="100000"/>
              </a:lnSpc>
            </a:pPr>
            <a:r>
              <a:rPr lang="en-US" sz="1800" u="sng" dirty="0" smtClean="0">
                <a:solidFill>
                  <a:schemeClr val="tx1"/>
                </a:solidFill>
              </a:rPr>
              <a:t>Performed EDA</a:t>
            </a:r>
            <a:r>
              <a:rPr lang="en-US" sz="1800" dirty="0" smtClean="0">
                <a:solidFill>
                  <a:schemeClr val="tx1"/>
                </a:solidFill>
              </a:rPr>
              <a:t> and determined training data labels</a:t>
            </a:r>
          </a:p>
          <a:p>
            <a:pPr>
              <a:lnSpc>
                <a:spcPct val="100000"/>
              </a:lnSpc>
            </a:pPr>
            <a:r>
              <a:rPr lang="en-US" sz="1800" u="sng" dirty="0" smtClean="0">
                <a:solidFill>
                  <a:schemeClr val="tx1"/>
                </a:solidFill>
              </a:rPr>
              <a:t>Calculated:</a:t>
            </a:r>
          </a:p>
          <a:p>
            <a:pPr lvl="1">
              <a:lnSpc>
                <a:spcPct val="100000"/>
              </a:lnSpc>
            </a:pPr>
            <a:r>
              <a:rPr lang="en-US" sz="1600" dirty="0" smtClean="0">
                <a:solidFill>
                  <a:schemeClr val="tx1"/>
                </a:solidFill>
              </a:rPr>
              <a:t>number of launches for each site</a:t>
            </a:r>
          </a:p>
          <a:p>
            <a:pPr lvl="1">
              <a:lnSpc>
                <a:spcPct val="100000"/>
              </a:lnSpc>
            </a:pPr>
            <a:r>
              <a:rPr lang="en-US" sz="1600" dirty="0" smtClean="0">
                <a:solidFill>
                  <a:schemeClr val="tx1"/>
                </a:solidFill>
              </a:rPr>
              <a:t>number and occurrence of orbit, and mission outcome for each orbit type</a:t>
            </a:r>
            <a:endParaRPr lang="en-US" sz="1600" dirty="0">
              <a:solidFill>
                <a:schemeClr val="tx1"/>
              </a:solidFill>
            </a:endParaRPr>
          </a:p>
          <a:p>
            <a:pPr>
              <a:lnSpc>
                <a:spcPct val="100000"/>
              </a:lnSpc>
            </a:pPr>
            <a:r>
              <a:rPr lang="en-US" sz="1800" u="sng" dirty="0" smtClean="0">
                <a:solidFill>
                  <a:schemeClr val="tx1"/>
                </a:solidFill>
              </a:rPr>
              <a:t>Created binary labels</a:t>
            </a:r>
            <a:r>
              <a:rPr lang="en-US" sz="1800" dirty="0" smtClean="0">
                <a:solidFill>
                  <a:schemeClr val="tx1"/>
                </a:solidFill>
              </a:rPr>
              <a:t> for landing outcomes</a:t>
            </a:r>
          </a:p>
          <a:p>
            <a:pPr>
              <a:lnSpc>
                <a:spcPct val="100000"/>
              </a:lnSpc>
            </a:pPr>
            <a:r>
              <a:rPr lang="en-US" sz="1800" u="sng" dirty="0" smtClean="0">
                <a:solidFill>
                  <a:schemeClr val="tx1"/>
                </a:solidFill>
              </a:rPr>
              <a:t>Exported data</a:t>
            </a:r>
            <a:r>
              <a:rPr lang="en-US" sz="1800" dirty="0" smtClean="0">
                <a:solidFill>
                  <a:schemeClr val="tx1"/>
                </a:solidFill>
              </a:rPr>
              <a:t> results to csv</a:t>
            </a:r>
          </a:p>
          <a:p>
            <a:pPr>
              <a:lnSpc>
                <a:spcPct val="100000"/>
              </a:lnSpc>
            </a:pPr>
            <a:r>
              <a:rPr lang="en-US" sz="1800" dirty="0" smtClean="0">
                <a:solidFill>
                  <a:schemeClr val="tx1"/>
                </a:solidFill>
              </a:rPr>
              <a:t>The </a:t>
            </a:r>
            <a:r>
              <a:rPr lang="en-US" sz="1800" dirty="0">
                <a:solidFill>
                  <a:schemeClr val="tx1"/>
                </a:solidFill>
              </a:rPr>
              <a:t>link to the notebook flowchart is available here:</a:t>
            </a:r>
          </a:p>
          <a:p>
            <a:pPr lvl="1">
              <a:lnSpc>
                <a:spcPct val="100000"/>
              </a:lnSpc>
            </a:pPr>
            <a:r>
              <a:rPr lang="en-PH" sz="1600" dirty="0">
                <a:solidFill>
                  <a:schemeClr val="tx1"/>
                </a:solidFill>
              </a:rPr>
              <a:t>https://github.com/benicastro/data-portfolio/blob/main/ibm-data-science/jupyter-labs-data-wrangling.ipynb</a:t>
            </a:r>
            <a:endParaRPr lang="en-PH" sz="18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892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11</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lnSpcReduction="10000"/>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EDA with Data Visualization</a:t>
            </a:r>
          </a:p>
          <a:p>
            <a:pPr marL="0" indent="0">
              <a:lnSpc>
                <a:spcPct val="100000"/>
              </a:lnSpc>
              <a:buNone/>
            </a:pPr>
            <a:endParaRPr lang="en-US" sz="1800" b="1" dirty="0" smtClean="0">
              <a:solidFill>
                <a:schemeClr val="tx1"/>
              </a:solidFill>
            </a:endParaRPr>
          </a:p>
          <a:p>
            <a:pPr>
              <a:lnSpc>
                <a:spcPct val="100000"/>
              </a:lnSpc>
            </a:pPr>
            <a:r>
              <a:rPr lang="en-US" sz="1800" u="sng" dirty="0" smtClean="0">
                <a:solidFill>
                  <a:schemeClr val="tx1"/>
                </a:solidFill>
              </a:rPr>
              <a:t>Plotted charts</a:t>
            </a:r>
            <a:r>
              <a:rPr lang="en-US" sz="1800" dirty="0" smtClean="0">
                <a:solidFill>
                  <a:schemeClr val="tx1"/>
                </a:solidFill>
              </a:rPr>
              <a:t> to visualize patterns and identify relationships</a:t>
            </a:r>
          </a:p>
          <a:p>
            <a:pPr lvl="1">
              <a:lnSpc>
                <a:spcPct val="100000"/>
              </a:lnSpc>
            </a:pPr>
            <a:r>
              <a:rPr lang="en-US" sz="1600" dirty="0" smtClean="0">
                <a:solidFill>
                  <a:schemeClr val="tx1"/>
                </a:solidFill>
              </a:rPr>
              <a:t>Flight Number vs. Payload </a:t>
            </a:r>
          </a:p>
          <a:p>
            <a:pPr lvl="1">
              <a:lnSpc>
                <a:spcPct val="100000"/>
              </a:lnSpc>
            </a:pPr>
            <a:r>
              <a:rPr lang="en-US" sz="1600" dirty="0" smtClean="0">
                <a:solidFill>
                  <a:schemeClr val="tx1"/>
                </a:solidFill>
              </a:rPr>
              <a:t>Flight Number vs. Launch Site</a:t>
            </a:r>
          </a:p>
          <a:p>
            <a:pPr lvl="1">
              <a:lnSpc>
                <a:spcPct val="100000"/>
              </a:lnSpc>
            </a:pPr>
            <a:r>
              <a:rPr lang="en-US" sz="1600" dirty="0" smtClean="0">
                <a:solidFill>
                  <a:schemeClr val="tx1"/>
                </a:solidFill>
              </a:rPr>
              <a:t>Payload Mass vs. Launch Site</a:t>
            </a:r>
          </a:p>
          <a:p>
            <a:pPr lvl="1">
              <a:lnSpc>
                <a:spcPct val="100000"/>
              </a:lnSpc>
            </a:pPr>
            <a:r>
              <a:rPr lang="en-US" sz="1600" dirty="0" smtClean="0">
                <a:solidFill>
                  <a:schemeClr val="tx1"/>
                </a:solidFill>
              </a:rPr>
              <a:t>Payload Mass vs. Orbit Type</a:t>
            </a:r>
          </a:p>
          <a:p>
            <a:pPr lvl="1">
              <a:lnSpc>
                <a:spcPct val="100000"/>
              </a:lnSpc>
            </a:pPr>
            <a:r>
              <a:rPr lang="en-US" sz="1600" dirty="0" smtClean="0">
                <a:solidFill>
                  <a:schemeClr val="tx1"/>
                </a:solidFill>
              </a:rPr>
              <a:t>Landing Success Rate vs. Orbit Type</a:t>
            </a:r>
          </a:p>
          <a:p>
            <a:pPr>
              <a:lnSpc>
                <a:spcPct val="100000"/>
              </a:lnSpc>
            </a:pPr>
            <a:r>
              <a:rPr lang="en-US" sz="1800" dirty="0">
                <a:solidFill>
                  <a:schemeClr val="tx1"/>
                </a:solidFill>
              </a:rPr>
              <a:t>The relationship between the said features were analyzed using </a:t>
            </a:r>
            <a:r>
              <a:rPr lang="en-US" sz="1800" u="sng" dirty="0">
                <a:solidFill>
                  <a:schemeClr val="tx1"/>
                </a:solidFill>
              </a:rPr>
              <a:t>scatter plots </a:t>
            </a:r>
            <a:r>
              <a:rPr lang="en-US" sz="1800" dirty="0">
                <a:solidFill>
                  <a:schemeClr val="tx1"/>
                </a:solidFill>
              </a:rPr>
              <a:t>which would later be essential in predicting the landing success</a:t>
            </a:r>
          </a:p>
          <a:p>
            <a:pPr>
              <a:lnSpc>
                <a:spcPct val="100000"/>
              </a:lnSpc>
            </a:pPr>
            <a:r>
              <a:rPr lang="en-US" sz="1800" dirty="0">
                <a:solidFill>
                  <a:schemeClr val="tx1"/>
                </a:solidFill>
              </a:rPr>
              <a:t>Landing success rates for each orbit were showcased with the use of </a:t>
            </a:r>
            <a:r>
              <a:rPr lang="en-US" sz="1800" u="sng" dirty="0">
                <a:solidFill>
                  <a:schemeClr val="tx1"/>
                </a:solidFill>
              </a:rPr>
              <a:t>bar charts </a:t>
            </a:r>
            <a:r>
              <a:rPr lang="en-US" sz="1800" dirty="0">
                <a:solidFill>
                  <a:schemeClr val="tx1"/>
                </a:solidFill>
              </a:rPr>
              <a:t>for better visualization.</a:t>
            </a:r>
          </a:p>
          <a:p>
            <a:pPr>
              <a:lnSpc>
                <a:spcPct val="100000"/>
              </a:lnSpc>
            </a:pPr>
            <a:r>
              <a:rPr lang="en-US" sz="1800" dirty="0">
                <a:solidFill>
                  <a:schemeClr val="tx1"/>
                </a:solidFill>
              </a:rPr>
              <a:t>The link to the notebook flowchart is available here:</a:t>
            </a:r>
          </a:p>
          <a:p>
            <a:pPr lvl="1">
              <a:lnSpc>
                <a:spcPct val="100000"/>
              </a:lnSpc>
            </a:pPr>
            <a:r>
              <a:rPr lang="en-PH" sz="1600" dirty="0">
                <a:solidFill>
                  <a:schemeClr val="tx1"/>
                </a:solidFill>
              </a:rPr>
              <a:t>https://github.com/benicastro/data-portfolio/blob/main/ibm-data-science/jupyter-labs-eda-dataviz.ipynb</a:t>
            </a:r>
            <a:endParaRPr lang="en-PH" sz="18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686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12</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lnSpcReduction="10000"/>
          </a:bodyPr>
          <a:lstStyle/>
          <a:p>
            <a:pPr marL="0" indent="0">
              <a:lnSpc>
                <a:spcPct val="100000"/>
              </a:lnSpc>
              <a:buNone/>
            </a:pPr>
            <a:r>
              <a:rPr lang="en-US" sz="2000" b="1" dirty="0" smtClean="0">
                <a:solidFill>
                  <a:schemeClr val="tx1"/>
                </a:solidFill>
              </a:rPr>
              <a:t>EDA with SQL</a:t>
            </a:r>
          </a:p>
          <a:p>
            <a:pPr marL="0" indent="0">
              <a:lnSpc>
                <a:spcPct val="100000"/>
              </a:lnSpc>
              <a:spcBef>
                <a:spcPts val="0"/>
              </a:spcBef>
              <a:buNone/>
            </a:pPr>
            <a:endParaRPr lang="en-US" sz="500" b="1" dirty="0" smtClean="0">
              <a:solidFill>
                <a:schemeClr val="tx1"/>
              </a:solidFill>
            </a:endParaRPr>
          </a:p>
          <a:p>
            <a:pPr marL="0" indent="0">
              <a:lnSpc>
                <a:spcPct val="100000"/>
              </a:lnSpc>
              <a:buNone/>
            </a:pPr>
            <a:r>
              <a:rPr lang="en-US" sz="1800" u="sng" dirty="0" smtClean="0">
                <a:solidFill>
                  <a:schemeClr val="tx1"/>
                </a:solidFill>
              </a:rPr>
              <a:t>Determined:</a:t>
            </a:r>
          </a:p>
          <a:p>
            <a:pPr lvl="1">
              <a:lnSpc>
                <a:spcPct val="100000"/>
              </a:lnSpc>
            </a:pPr>
            <a:r>
              <a:rPr lang="en-US" sz="1600" dirty="0" smtClean="0">
                <a:solidFill>
                  <a:schemeClr val="tx1"/>
                </a:solidFill>
              </a:rPr>
              <a:t>names of unique launch sites</a:t>
            </a:r>
          </a:p>
          <a:p>
            <a:pPr lvl="1">
              <a:lnSpc>
                <a:spcPct val="100000"/>
              </a:lnSpc>
            </a:pPr>
            <a:r>
              <a:rPr lang="en-US" sz="1600" dirty="0" smtClean="0">
                <a:solidFill>
                  <a:schemeClr val="tx1"/>
                </a:solidFill>
              </a:rPr>
              <a:t>launch sites that start with “CCA”</a:t>
            </a:r>
          </a:p>
          <a:p>
            <a:pPr lvl="1">
              <a:lnSpc>
                <a:spcPct val="100000"/>
              </a:lnSpc>
            </a:pPr>
            <a:r>
              <a:rPr lang="en-US" sz="1600" dirty="0" smtClean="0">
                <a:solidFill>
                  <a:schemeClr val="tx1"/>
                </a:solidFill>
              </a:rPr>
              <a:t>first </a:t>
            </a:r>
            <a:r>
              <a:rPr lang="en-US" sz="1600" dirty="0">
                <a:solidFill>
                  <a:schemeClr val="tx1"/>
                </a:solidFill>
              </a:rPr>
              <a:t>successful landing on ground pad</a:t>
            </a:r>
          </a:p>
          <a:p>
            <a:pPr lvl="1">
              <a:lnSpc>
                <a:spcPct val="100000"/>
              </a:lnSpc>
            </a:pPr>
            <a:r>
              <a:rPr lang="en-US" sz="1600" dirty="0" smtClean="0">
                <a:solidFill>
                  <a:schemeClr val="tx1"/>
                </a:solidFill>
              </a:rPr>
              <a:t>boosters </a:t>
            </a:r>
            <a:r>
              <a:rPr lang="en-US" sz="1600" dirty="0">
                <a:solidFill>
                  <a:schemeClr val="tx1"/>
                </a:solidFill>
              </a:rPr>
              <a:t>which landed successfully on a drone ship and have 4000 kg &lt; payload mass &lt; 6000 kg.</a:t>
            </a:r>
          </a:p>
          <a:p>
            <a:pPr lvl="1">
              <a:lnSpc>
                <a:spcPct val="100000"/>
              </a:lnSpc>
            </a:pPr>
            <a:r>
              <a:rPr lang="en-US" sz="1600" dirty="0">
                <a:solidFill>
                  <a:schemeClr val="tx1"/>
                </a:solidFill>
              </a:rPr>
              <a:t>booster versions which have carried the max payload mass</a:t>
            </a:r>
          </a:p>
          <a:p>
            <a:pPr lvl="1">
              <a:lnSpc>
                <a:spcPct val="100000"/>
              </a:lnSpc>
            </a:pPr>
            <a:r>
              <a:rPr lang="en-US" sz="1600" dirty="0">
                <a:solidFill>
                  <a:schemeClr val="tx1"/>
                </a:solidFill>
              </a:rPr>
              <a:t>failed landing outcomes on a drone ship (including booster version and launch site) in 2015</a:t>
            </a:r>
          </a:p>
          <a:p>
            <a:pPr marL="0" indent="0">
              <a:lnSpc>
                <a:spcPct val="100000"/>
              </a:lnSpc>
              <a:buNone/>
            </a:pPr>
            <a:endParaRPr lang="en-US" sz="500" dirty="0" smtClean="0">
              <a:solidFill>
                <a:schemeClr val="tx1"/>
              </a:solidFill>
            </a:endParaRPr>
          </a:p>
          <a:p>
            <a:pPr marL="0" indent="0">
              <a:lnSpc>
                <a:spcPct val="100000"/>
              </a:lnSpc>
              <a:buNone/>
            </a:pPr>
            <a:r>
              <a:rPr lang="en-US" sz="1800" u="sng" dirty="0" smtClean="0">
                <a:solidFill>
                  <a:schemeClr val="tx1"/>
                </a:solidFill>
              </a:rPr>
              <a:t>Calculated:</a:t>
            </a:r>
          </a:p>
          <a:p>
            <a:pPr lvl="1">
              <a:lnSpc>
                <a:spcPct val="100000"/>
              </a:lnSpc>
            </a:pPr>
            <a:r>
              <a:rPr lang="en-US" sz="1600" dirty="0" smtClean="0">
                <a:solidFill>
                  <a:schemeClr val="tx1"/>
                </a:solidFill>
              </a:rPr>
              <a:t>total payload mass carried by boosters launched by NASA (CRS)</a:t>
            </a:r>
          </a:p>
          <a:p>
            <a:pPr lvl="1">
              <a:lnSpc>
                <a:spcPct val="100000"/>
              </a:lnSpc>
            </a:pPr>
            <a:r>
              <a:rPr lang="en-US" sz="1600" dirty="0" smtClean="0">
                <a:solidFill>
                  <a:schemeClr val="tx1"/>
                </a:solidFill>
              </a:rPr>
              <a:t>average payload mass carried by booster version F9 v1.1</a:t>
            </a:r>
          </a:p>
          <a:p>
            <a:pPr lvl="1">
              <a:lnSpc>
                <a:spcPct val="100000"/>
              </a:lnSpc>
            </a:pPr>
            <a:r>
              <a:rPr lang="en-US" sz="1600" dirty="0" smtClean="0">
                <a:solidFill>
                  <a:schemeClr val="tx1"/>
                </a:solidFill>
              </a:rPr>
              <a:t>count of landing outcomes between 2010-06-04 and 2017-03-20 in descending order</a:t>
            </a:r>
          </a:p>
          <a:p>
            <a:pPr>
              <a:lnSpc>
                <a:spcPct val="100000"/>
              </a:lnSpc>
            </a:pPr>
            <a:r>
              <a:rPr lang="en-US" sz="1800" dirty="0">
                <a:solidFill>
                  <a:schemeClr val="tx1"/>
                </a:solidFill>
              </a:rPr>
              <a:t>The link to the notebook flowchart is available here:</a:t>
            </a:r>
          </a:p>
          <a:p>
            <a:pPr lvl="1">
              <a:lnSpc>
                <a:spcPct val="100000"/>
              </a:lnSpc>
            </a:pPr>
            <a:r>
              <a:rPr lang="en-PH" sz="1600" dirty="0">
                <a:solidFill>
                  <a:schemeClr val="tx1"/>
                </a:solidFill>
              </a:rPr>
              <a:t>https://github.com/benicastro/data-portfolio/blob/main/ibm-data-science/jupyter-labs-eda-sql-coursera_sqllite.ipynb</a:t>
            </a:r>
            <a:endParaRPr lang="en-US" sz="1800"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366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13</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Interactive Map with Folium</a:t>
            </a:r>
          </a:p>
          <a:p>
            <a:pPr marL="0" indent="0">
              <a:lnSpc>
                <a:spcPct val="100000"/>
              </a:lnSpc>
              <a:buNone/>
            </a:pPr>
            <a:endParaRPr lang="en-US" sz="1800" b="1" dirty="0" smtClean="0">
              <a:solidFill>
                <a:schemeClr val="tx1"/>
              </a:solidFill>
            </a:endParaRPr>
          </a:p>
          <a:p>
            <a:pPr>
              <a:lnSpc>
                <a:spcPct val="100000"/>
              </a:lnSpc>
            </a:pPr>
            <a:r>
              <a:rPr lang="en-US" sz="1800" dirty="0" smtClean="0">
                <a:solidFill>
                  <a:schemeClr val="tx1"/>
                </a:solidFill>
              </a:rPr>
              <a:t>Launch sites were marked with </a:t>
            </a:r>
            <a:r>
              <a:rPr lang="en-US" sz="1800" u="sng" dirty="0" smtClean="0">
                <a:solidFill>
                  <a:schemeClr val="tx1"/>
                </a:solidFill>
              </a:rPr>
              <a:t>circle map objects </a:t>
            </a:r>
            <a:r>
              <a:rPr lang="en-US" sz="1800" dirty="0" smtClean="0">
                <a:solidFill>
                  <a:schemeClr val="tx1"/>
                </a:solidFill>
              </a:rPr>
              <a:t>– </a:t>
            </a:r>
            <a:r>
              <a:rPr lang="en-US" sz="1800" dirty="0" smtClean="0">
                <a:solidFill>
                  <a:schemeClr val="accent5">
                    <a:lumMod val="50000"/>
                    <a:lumOff val="50000"/>
                  </a:schemeClr>
                </a:solidFill>
              </a:rPr>
              <a:t>blue</a:t>
            </a:r>
            <a:r>
              <a:rPr lang="en-US" sz="1800" dirty="0" smtClean="0">
                <a:solidFill>
                  <a:schemeClr val="tx1"/>
                </a:solidFill>
              </a:rPr>
              <a:t> circle at NASA Johnson Space Center and </a:t>
            </a:r>
            <a:r>
              <a:rPr lang="en-US" sz="1800" dirty="0" smtClean="0">
                <a:solidFill>
                  <a:srgbClr val="FF0000"/>
                </a:solidFill>
              </a:rPr>
              <a:t>red</a:t>
            </a:r>
            <a:r>
              <a:rPr lang="en-US" sz="1800" dirty="0" smtClean="0">
                <a:solidFill>
                  <a:schemeClr val="tx1"/>
                </a:solidFill>
              </a:rPr>
              <a:t> circles at all launch sites – with </a:t>
            </a:r>
            <a:r>
              <a:rPr lang="en-US" sz="1800" u="sng" dirty="0" smtClean="0">
                <a:solidFill>
                  <a:schemeClr val="tx1"/>
                </a:solidFill>
              </a:rPr>
              <a:t>popup labels</a:t>
            </a:r>
            <a:r>
              <a:rPr lang="en-US" sz="1800" dirty="0" smtClean="0">
                <a:solidFill>
                  <a:schemeClr val="tx1"/>
                </a:solidFill>
              </a:rPr>
              <a:t> indicating their coordinates or location</a:t>
            </a:r>
          </a:p>
          <a:p>
            <a:pPr>
              <a:lnSpc>
                <a:spcPct val="100000"/>
              </a:lnSpc>
            </a:pPr>
            <a:r>
              <a:rPr lang="en-US" sz="1800" dirty="0" smtClean="0">
                <a:solidFill>
                  <a:schemeClr val="tx1"/>
                </a:solidFill>
              </a:rPr>
              <a:t>Launch outcomes were marked – </a:t>
            </a:r>
            <a:r>
              <a:rPr lang="en-US" sz="1800" dirty="0" smtClean="0">
                <a:solidFill>
                  <a:srgbClr val="00B050"/>
                </a:solidFill>
              </a:rPr>
              <a:t>green</a:t>
            </a:r>
            <a:r>
              <a:rPr lang="en-US" sz="1800" dirty="0" smtClean="0">
                <a:solidFill>
                  <a:schemeClr val="tx1"/>
                </a:solidFill>
              </a:rPr>
              <a:t> if successful and </a:t>
            </a:r>
            <a:r>
              <a:rPr lang="en-US" sz="1800" dirty="0" smtClean="0">
                <a:solidFill>
                  <a:srgbClr val="FF0000"/>
                </a:solidFill>
              </a:rPr>
              <a:t>red</a:t>
            </a:r>
            <a:r>
              <a:rPr lang="en-US" sz="1800" dirty="0" smtClean="0">
                <a:solidFill>
                  <a:schemeClr val="tx1"/>
                </a:solidFill>
              </a:rPr>
              <a:t> if unsuccessful – using </a:t>
            </a:r>
            <a:r>
              <a:rPr lang="en-US" sz="1800" u="sng" dirty="0" smtClean="0">
                <a:solidFill>
                  <a:schemeClr val="tx1"/>
                </a:solidFill>
              </a:rPr>
              <a:t>clusters </a:t>
            </a:r>
            <a:r>
              <a:rPr lang="en-US" sz="1800" dirty="0" smtClean="0">
                <a:solidFill>
                  <a:schemeClr val="tx1"/>
                </a:solidFill>
              </a:rPr>
              <a:t>to identify launch sites with high success rates</a:t>
            </a:r>
          </a:p>
          <a:p>
            <a:pPr>
              <a:lnSpc>
                <a:spcPct val="100000"/>
              </a:lnSpc>
            </a:pPr>
            <a:r>
              <a:rPr lang="en-US" sz="1800" dirty="0" smtClean="0">
                <a:solidFill>
                  <a:schemeClr val="tx1"/>
                </a:solidFill>
              </a:rPr>
              <a:t>Marker </a:t>
            </a:r>
            <a:r>
              <a:rPr lang="en-US" sz="1800" u="sng" dirty="0" smtClean="0">
                <a:solidFill>
                  <a:schemeClr val="tx1"/>
                </a:solidFill>
              </a:rPr>
              <a:t>lines</a:t>
            </a:r>
            <a:r>
              <a:rPr lang="en-US" sz="1800" dirty="0" smtClean="0">
                <a:solidFill>
                  <a:schemeClr val="tx1"/>
                </a:solidFill>
              </a:rPr>
              <a:t> were used to show the distances between launch site </a:t>
            </a:r>
            <a:r>
              <a:rPr lang="en-US" sz="1800" i="1" dirty="0" smtClean="0">
                <a:solidFill>
                  <a:schemeClr val="tx1"/>
                </a:solidFill>
              </a:rPr>
              <a:t>CCAFS SLC-40 </a:t>
            </a:r>
            <a:r>
              <a:rPr lang="en-US" sz="1800" dirty="0" smtClean="0">
                <a:solidFill>
                  <a:schemeClr val="tx1"/>
                </a:solidFill>
              </a:rPr>
              <a:t>and establishments like coastlines, railways, highways, and cities to assess location factors</a:t>
            </a:r>
          </a:p>
          <a:p>
            <a:pPr>
              <a:lnSpc>
                <a:spcPct val="100000"/>
              </a:lnSpc>
            </a:pPr>
            <a:r>
              <a:rPr lang="en-US" sz="1800" dirty="0" smtClean="0">
                <a:solidFill>
                  <a:schemeClr val="tx1"/>
                </a:solidFill>
              </a:rPr>
              <a:t>The </a:t>
            </a:r>
            <a:r>
              <a:rPr lang="en-US" sz="1800" dirty="0">
                <a:solidFill>
                  <a:schemeClr val="tx1"/>
                </a:solidFill>
              </a:rPr>
              <a:t>link to the notebook flowchart is available here:</a:t>
            </a:r>
          </a:p>
          <a:p>
            <a:pPr lvl="1">
              <a:lnSpc>
                <a:spcPct val="100000"/>
              </a:lnSpc>
            </a:pPr>
            <a:r>
              <a:rPr lang="en-PH" sz="1600" dirty="0">
                <a:solidFill>
                  <a:schemeClr val="tx1"/>
                </a:solidFill>
              </a:rPr>
              <a:t>https://github.com/benicastro/data-portfolio/blob/main/ibm-data-science/jupyter-labs-launch-site-location.ipynb</a:t>
            </a:r>
            <a:endParaRPr lang="en-PH" sz="18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229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14</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Dashboard with Plotly Dash</a:t>
            </a:r>
          </a:p>
          <a:p>
            <a:pPr marL="0" indent="0">
              <a:lnSpc>
                <a:spcPct val="100000"/>
              </a:lnSpc>
              <a:buNone/>
            </a:pPr>
            <a:endParaRPr lang="en-US" sz="1800" b="1" dirty="0" smtClean="0">
              <a:solidFill>
                <a:schemeClr val="tx1"/>
              </a:solidFill>
            </a:endParaRPr>
          </a:p>
          <a:p>
            <a:pPr>
              <a:lnSpc>
                <a:spcPct val="100000"/>
              </a:lnSpc>
            </a:pPr>
            <a:r>
              <a:rPr lang="en-US" sz="1800" u="sng" dirty="0" smtClean="0">
                <a:solidFill>
                  <a:schemeClr val="tx1"/>
                </a:solidFill>
              </a:rPr>
              <a:t>Added dropdown list </a:t>
            </a:r>
            <a:r>
              <a:rPr lang="en-US" sz="1800" dirty="0" smtClean="0">
                <a:solidFill>
                  <a:schemeClr val="tx1"/>
                </a:solidFill>
              </a:rPr>
              <a:t>of launch sites to allow users to access data for specific sites or for all sites</a:t>
            </a:r>
          </a:p>
          <a:p>
            <a:pPr>
              <a:lnSpc>
                <a:spcPct val="100000"/>
              </a:lnSpc>
            </a:pPr>
            <a:r>
              <a:rPr lang="en-US" sz="1800" u="sng" dirty="0" smtClean="0">
                <a:solidFill>
                  <a:schemeClr val="tx1"/>
                </a:solidFill>
              </a:rPr>
              <a:t>Created a pie chart </a:t>
            </a:r>
            <a:r>
              <a:rPr lang="en-US" sz="1800" dirty="0" smtClean="0">
                <a:solidFill>
                  <a:schemeClr val="tx1"/>
                </a:solidFill>
              </a:rPr>
              <a:t>to depict successful and unsuccessful launches as part of a whole</a:t>
            </a:r>
          </a:p>
          <a:p>
            <a:pPr>
              <a:lnSpc>
                <a:spcPct val="100000"/>
              </a:lnSpc>
            </a:pPr>
            <a:r>
              <a:rPr lang="en-US" sz="1800" u="sng" dirty="0" smtClean="0">
                <a:solidFill>
                  <a:schemeClr val="tx1"/>
                </a:solidFill>
              </a:rPr>
              <a:t>Added a slider </a:t>
            </a:r>
            <a:r>
              <a:rPr lang="en-US" sz="1800" dirty="0" smtClean="0">
                <a:solidFill>
                  <a:schemeClr val="tx1"/>
                </a:solidFill>
              </a:rPr>
              <a:t>for payload mass range to easily navigate between different ranges</a:t>
            </a:r>
          </a:p>
          <a:p>
            <a:pPr>
              <a:lnSpc>
                <a:spcPct val="100000"/>
              </a:lnSpc>
            </a:pPr>
            <a:r>
              <a:rPr lang="en-US" sz="1800" u="sng" dirty="0" smtClean="0">
                <a:solidFill>
                  <a:schemeClr val="tx1"/>
                </a:solidFill>
              </a:rPr>
              <a:t>Created a scatter plot </a:t>
            </a:r>
            <a:r>
              <a:rPr lang="en-US" sz="1800" dirty="0" smtClean="0">
                <a:solidFill>
                  <a:schemeClr val="tx1"/>
                </a:solidFill>
              </a:rPr>
              <a:t>showing the relationship between the outcome result and payload mass for the different booster versions</a:t>
            </a:r>
          </a:p>
          <a:p>
            <a:pPr>
              <a:lnSpc>
                <a:spcPct val="100000"/>
              </a:lnSpc>
            </a:pPr>
            <a:r>
              <a:rPr lang="en-US" sz="1800" dirty="0" smtClean="0">
                <a:solidFill>
                  <a:schemeClr val="tx1"/>
                </a:solidFill>
              </a:rPr>
              <a:t>The </a:t>
            </a:r>
            <a:r>
              <a:rPr lang="en-US" sz="1800" dirty="0">
                <a:solidFill>
                  <a:schemeClr val="tx1"/>
                </a:solidFill>
              </a:rPr>
              <a:t>link to the notebook flowchart is available here:</a:t>
            </a:r>
          </a:p>
          <a:p>
            <a:pPr lvl="1">
              <a:lnSpc>
                <a:spcPct val="100000"/>
              </a:lnSpc>
            </a:pPr>
            <a:r>
              <a:rPr lang="en-PH" sz="1600" dirty="0">
                <a:solidFill>
                  <a:schemeClr val="tx1"/>
                </a:solidFill>
              </a:rPr>
              <a:t>https://github.com/benicastro/data-portfolio/blob/main/ibm-data-science/jupyter-labs-interactive-dashboard-with-plotly-dash.ipynb</a:t>
            </a:r>
            <a:endParaRPr lang="en-PH" sz="18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5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15</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725437"/>
          </a:xfrm>
        </p:spPr>
        <p:txBody>
          <a:bodyPr>
            <a:normAutofit lnSpcReduction="10000"/>
          </a:bodyPr>
          <a:lstStyle/>
          <a:p>
            <a:pPr marL="0" indent="0">
              <a:lnSpc>
                <a:spcPct val="100000"/>
              </a:lnSpc>
              <a:buNone/>
            </a:pPr>
            <a:r>
              <a:rPr lang="en-US" sz="2000" b="1" dirty="0" smtClean="0">
                <a:solidFill>
                  <a:schemeClr val="tx1"/>
                </a:solidFill>
              </a:rPr>
              <a:t>Predictive Analysis (Classification)</a:t>
            </a:r>
          </a:p>
          <a:p>
            <a:pPr marL="0" indent="0">
              <a:lnSpc>
                <a:spcPct val="100000"/>
              </a:lnSpc>
              <a:spcBef>
                <a:spcPts val="0"/>
              </a:spcBef>
              <a:buNone/>
            </a:pPr>
            <a:endParaRPr lang="en-US" sz="500" b="1" dirty="0" smtClean="0">
              <a:solidFill>
                <a:schemeClr val="tx1"/>
              </a:solidFill>
            </a:endParaRPr>
          </a:p>
          <a:p>
            <a:pPr>
              <a:lnSpc>
                <a:spcPct val="100000"/>
              </a:lnSpc>
            </a:pPr>
            <a:r>
              <a:rPr lang="en-US" sz="1700" u="sng" dirty="0" smtClean="0">
                <a:solidFill>
                  <a:schemeClr val="tx1"/>
                </a:solidFill>
              </a:rPr>
              <a:t>Created a NumPy array</a:t>
            </a:r>
            <a:r>
              <a:rPr lang="en-US" sz="1700" dirty="0" smtClean="0">
                <a:solidFill>
                  <a:schemeClr val="tx1"/>
                </a:solidFill>
              </a:rPr>
              <a:t> from the class data column</a:t>
            </a:r>
          </a:p>
          <a:p>
            <a:pPr>
              <a:lnSpc>
                <a:spcPct val="100000"/>
              </a:lnSpc>
            </a:pPr>
            <a:r>
              <a:rPr lang="en-US" sz="1700" u="sng" dirty="0" smtClean="0">
                <a:solidFill>
                  <a:schemeClr val="tx1"/>
                </a:solidFill>
              </a:rPr>
              <a:t>Standardized and transformed the data</a:t>
            </a:r>
            <a:r>
              <a:rPr lang="en-US" sz="1700" dirty="0" smtClean="0">
                <a:solidFill>
                  <a:schemeClr val="tx1"/>
                </a:solidFill>
              </a:rPr>
              <a:t> using StandardScaler and transform</a:t>
            </a:r>
          </a:p>
          <a:p>
            <a:pPr>
              <a:lnSpc>
                <a:spcPct val="100000"/>
              </a:lnSpc>
            </a:pPr>
            <a:r>
              <a:rPr lang="en-US" sz="1700" u="sng" dirty="0" smtClean="0">
                <a:solidFill>
                  <a:schemeClr val="tx1"/>
                </a:solidFill>
              </a:rPr>
              <a:t>Split the data</a:t>
            </a:r>
            <a:r>
              <a:rPr lang="en-US" sz="1700" dirty="0" smtClean="0">
                <a:solidFill>
                  <a:schemeClr val="tx1"/>
                </a:solidFill>
              </a:rPr>
              <a:t> into training and testing using train_test_split</a:t>
            </a:r>
          </a:p>
          <a:p>
            <a:pPr>
              <a:lnSpc>
                <a:spcPct val="100000"/>
              </a:lnSpc>
            </a:pPr>
            <a:r>
              <a:rPr lang="en-US" sz="1700" u="sng" dirty="0" smtClean="0">
                <a:solidFill>
                  <a:schemeClr val="tx1"/>
                </a:solidFill>
              </a:rPr>
              <a:t>Created a GridSearchCV</a:t>
            </a:r>
            <a:r>
              <a:rPr lang="en-US" sz="1700" i="1" u="sng" dirty="0">
                <a:solidFill>
                  <a:schemeClr val="tx1"/>
                </a:solidFill>
              </a:rPr>
              <a:t> </a:t>
            </a:r>
            <a:r>
              <a:rPr lang="en-US" sz="1700" u="sng" dirty="0" smtClean="0">
                <a:solidFill>
                  <a:schemeClr val="tx1"/>
                </a:solidFill>
              </a:rPr>
              <a:t>object</a:t>
            </a:r>
            <a:r>
              <a:rPr lang="en-US" sz="1700" dirty="0" smtClean="0">
                <a:solidFill>
                  <a:schemeClr val="tx1"/>
                </a:solidFill>
              </a:rPr>
              <a:t> to perform parameter optimization</a:t>
            </a:r>
          </a:p>
          <a:p>
            <a:pPr>
              <a:lnSpc>
                <a:spcPct val="100000"/>
              </a:lnSpc>
            </a:pPr>
            <a:r>
              <a:rPr lang="en-US" sz="1700" u="sng" dirty="0" smtClean="0">
                <a:solidFill>
                  <a:schemeClr val="tx1"/>
                </a:solidFill>
              </a:rPr>
              <a:t>Performed GridSearchCV</a:t>
            </a:r>
            <a:r>
              <a:rPr lang="en-US" sz="1700" dirty="0" smtClean="0">
                <a:solidFill>
                  <a:schemeClr val="tx1"/>
                </a:solidFill>
              </a:rPr>
              <a:t> for different algorithms</a:t>
            </a:r>
          </a:p>
          <a:p>
            <a:pPr lvl="1">
              <a:lnSpc>
                <a:spcPct val="100000"/>
              </a:lnSpc>
              <a:spcBef>
                <a:spcPts val="0"/>
              </a:spcBef>
            </a:pPr>
            <a:r>
              <a:rPr lang="en-US" sz="1700" dirty="0">
                <a:solidFill>
                  <a:schemeClr val="tx1"/>
                </a:solidFill>
              </a:rPr>
              <a:t>Logistic Regression</a:t>
            </a:r>
          </a:p>
          <a:p>
            <a:pPr lvl="1">
              <a:lnSpc>
                <a:spcPct val="100000"/>
              </a:lnSpc>
              <a:spcBef>
                <a:spcPts val="0"/>
              </a:spcBef>
            </a:pPr>
            <a:r>
              <a:rPr lang="en-US" sz="1700" dirty="0">
                <a:solidFill>
                  <a:schemeClr val="tx1"/>
                </a:solidFill>
              </a:rPr>
              <a:t>Support Vector Machine</a:t>
            </a:r>
          </a:p>
          <a:p>
            <a:pPr lvl="1">
              <a:lnSpc>
                <a:spcPct val="100000"/>
              </a:lnSpc>
              <a:spcBef>
                <a:spcPts val="0"/>
              </a:spcBef>
            </a:pPr>
            <a:r>
              <a:rPr lang="en-US" sz="1700" dirty="0">
                <a:solidFill>
                  <a:schemeClr val="tx1"/>
                </a:solidFill>
              </a:rPr>
              <a:t>Decision Tree</a:t>
            </a:r>
          </a:p>
          <a:p>
            <a:pPr lvl="1">
              <a:lnSpc>
                <a:spcPct val="100000"/>
              </a:lnSpc>
              <a:spcBef>
                <a:spcPts val="0"/>
              </a:spcBef>
            </a:pPr>
            <a:r>
              <a:rPr lang="en-US" sz="1700" dirty="0">
                <a:solidFill>
                  <a:schemeClr val="tx1"/>
                </a:solidFill>
              </a:rPr>
              <a:t>K-Nearest </a:t>
            </a:r>
            <a:r>
              <a:rPr lang="en-US" sz="1700" dirty="0" smtClean="0">
                <a:solidFill>
                  <a:schemeClr val="tx1"/>
                </a:solidFill>
              </a:rPr>
              <a:t>Neighbor</a:t>
            </a:r>
          </a:p>
          <a:p>
            <a:pPr>
              <a:lnSpc>
                <a:spcPct val="100000"/>
              </a:lnSpc>
            </a:pPr>
            <a:r>
              <a:rPr lang="en-US" sz="1700" u="sng" dirty="0" smtClean="0">
                <a:solidFill>
                  <a:schemeClr val="tx1"/>
                </a:solidFill>
              </a:rPr>
              <a:t>Calculated accuracy scores</a:t>
            </a:r>
            <a:r>
              <a:rPr lang="en-US" sz="1700" dirty="0" smtClean="0">
                <a:solidFill>
                  <a:schemeClr val="tx1"/>
                </a:solidFill>
              </a:rPr>
              <a:t> for all models with test data</a:t>
            </a:r>
          </a:p>
          <a:p>
            <a:pPr>
              <a:lnSpc>
                <a:spcPct val="100000"/>
              </a:lnSpc>
            </a:pPr>
            <a:r>
              <a:rPr lang="en-US" sz="1700" u="sng" dirty="0" smtClean="0">
                <a:solidFill>
                  <a:schemeClr val="tx1"/>
                </a:solidFill>
              </a:rPr>
              <a:t>Created confusion matrices</a:t>
            </a:r>
            <a:r>
              <a:rPr lang="en-US" sz="1700" dirty="0" smtClean="0">
                <a:solidFill>
                  <a:schemeClr val="tx1"/>
                </a:solidFill>
              </a:rPr>
              <a:t> for all models</a:t>
            </a:r>
          </a:p>
          <a:p>
            <a:pPr>
              <a:lnSpc>
                <a:spcPct val="100000"/>
              </a:lnSpc>
            </a:pPr>
            <a:r>
              <a:rPr lang="en-US" sz="1700" dirty="0" smtClean="0">
                <a:solidFill>
                  <a:schemeClr val="tx1"/>
                </a:solidFill>
              </a:rPr>
              <a:t>Assessed the best performing classification model through feature engineering and algorithm tuning and using accuracies scores as metric</a:t>
            </a:r>
          </a:p>
          <a:p>
            <a:pPr>
              <a:lnSpc>
                <a:spcPct val="100000"/>
              </a:lnSpc>
            </a:pPr>
            <a:r>
              <a:rPr lang="en-US" sz="1800" dirty="0">
                <a:solidFill>
                  <a:schemeClr val="tx1"/>
                </a:solidFill>
              </a:rPr>
              <a:t>The link to the notebook flowchart is available here:</a:t>
            </a:r>
          </a:p>
          <a:p>
            <a:pPr lvl="1">
              <a:lnSpc>
                <a:spcPct val="100000"/>
              </a:lnSpc>
            </a:pPr>
            <a:r>
              <a:rPr lang="en-PH" sz="1600" dirty="0">
                <a:solidFill>
                  <a:schemeClr val="tx1"/>
                </a:solidFill>
              </a:rPr>
              <a:t>https://github.com/benicastro/data-portfolio/blob/main/ibm-data-science/jupyter-labs-predictive-analysis.ipynb</a:t>
            </a:r>
            <a:endParaRPr lang="en-US" sz="1700" dirty="0" smtClean="0">
              <a:solidFill>
                <a:schemeClr val="tx1"/>
              </a:solidFill>
            </a:endParaRPr>
          </a:p>
          <a:p>
            <a:pPr>
              <a:lnSpc>
                <a:spcPct val="100000"/>
              </a:lnSpc>
            </a:pPr>
            <a:endParaRPr lang="en-US" sz="1800"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570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16</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sz="2000" b="1" dirty="0" smtClean="0">
              <a:solidFill>
                <a:schemeClr val="tx1"/>
              </a:solidFill>
            </a:endParaRPr>
          </a:p>
          <a:p>
            <a:pPr marL="0" indent="0">
              <a:lnSpc>
                <a:spcPct val="100000"/>
              </a:lnSpc>
              <a:buNone/>
            </a:pPr>
            <a:endParaRPr lang="en-US" sz="2400" b="1" dirty="0" smtClean="0">
              <a:solidFill>
                <a:schemeClr val="tx1"/>
              </a:solidFill>
            </a:endParaRPr>
          </a:p>
          <a:p>
            <a:pPr>
              <a:lnSpc>
                <a:spcPct val="100000"/>
              </a:lnSpc>
            </a:pPr>
            <a:r>
              <a:rPr lang="en-US" sz="2400" dirty="0" smtClean="0">
                <a:solidFill>
                  <a:schemeClr val="tx1"/>
                </a:solidFill>
              </a:rPr>
              <a:t>Exploratory data analysis results</a:t>
            </a:r>
          </a:p>
          <a:p>
            <a:pPr>
              <a:lnSpc>
                <a:spcPct val="100000"/>
              </a:lnSpc>
            </a:pPr>
            <a:r>
              <a:rPr lang="en-US" sz="2400" dirty="0" smtClean="0">
                <a:solidFill>
                  <a:schemeClr val="tx1"/>
                </a:solidFill>
              </a:rPr>
              <a:t>Interactive analytics demo in screenshots</a:t>
            </a:r>
          </a:p>
          <a:p>
            <a:pPr>
              <a:lnSpc>
                <a:spcPct val="100000"/>
              </a:lnSpc>
            </a:pPr>
            <a:r>
              <a:rPr lang="en-US" sz="2400" dirty="0" smtClean="0">
                <a:solidFill>
                  <a:schemeClr val="tx1"/>
                </a:solidFill>
              </a:rPr>
              <a:t>Predictive analysis results</a:t>
            </a:r>
            <a:endParaRPr lang="en-PH" sz="24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238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17</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954315"/>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smtClean="0">
                <a:latin typeface="+mj-lt"/>
              </a:rPr>
              <a:t>Insights drawn from EDA</a:t>
            </a:r>
            <a:endParaRPr lang="en-US" sz="4300" dirty="0">
              <a:latin typeface="+mj-lt"/>
            </a:endParaRPr>
          </a:p>
        </p:txBody>
      </p:sp>
    </p:spTree>
    <p:extLst>
      <p:ext uri="{BB962C8B-B14F-4D97-AF65-F5344CB8AC3E}">
        <p14:creationId xmlns:p14="http://schemas.microsoft.com/office/powerpoint/2010/main" val="1356524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pic>
        <p:nvPicPr>
          <p:cNvPr id="15" name="Picture 14"/>
          <p:cNvPicPr>
            <a:picLocks noChangeAspect="1"/>
          </p:cNvPicPr>
          <p:nvPr/>
        </p:nvPicPr>
        <p:blipFill>
          <a:blip r:embed="rId3"/>
          <a:stretch>
            <a:fillRect/>
          </a:stretch>
        </p:blipFill>
        <p:spPr>
          <a:xfrm>
            <a:off x="99275" y="4075569"/>
            <a:ext cx="11880000" cy="2327869"/>
          </a:xfrm>
          <a:prstGeom prst="rect">
            <a:avLst/>
          </a:prstGeom>
          <a:effectLst>
            <a:glow rad="63500">
              <a:schemeClr val="accent6">
                <a:satMod val="175000"/>
                <a:alpha val="40000"/>
              </a:schemeClr>
            </a:glow>
          </a:effectLst>
        </p:spPr>
      </p:pic>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2"/>
            <a:ext cx="6806814" cy="3105096"/>
          </a:xfrm>
        </p:spPr>
        <p:txBody>
          <a:bodyPr>
            <a:normAutofit/>
          </a:bodyPr>
          <a:lstStyle/>
          <a:p>
            <a:pPr marL="0" indent="0">
              <a:lnSpc>
                <a:spcPct val="100000"/>
              </a:lnSpc>
              <a:buNone/>
            </a:pPr>
            <a:r>
              <a:rPr lang="en-US" sz="2000" b="1" dirty="0" smtClean="0">
                <a:solidFill>
                  <a:schemeClr val="tx1"/>
                </a:solidFill>
              </a:rPr>
              <a:t>Flight Number vs. Launch Site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It can be seen that with </a:t>
            </a:r>
            <a:r>
              <a:rPr lang="en-US" sz="1800" u="sng" dirty="0" smtClean="0">
                <a:solidFill>
                  <a:schemeClr val="tx1"/>
                </a:solidFill>
              </a:rPr>
              <a:t>increasing flight number </a:t>
            </a:r>
            <a:r>
              <a:rPr lang="en-US" sz="1800" dirty="0" smtClean="0">
                <a:solidFill>
                  <a:schemeClr val="tx1"/>
                </a:solidFill>
              </a:rPr>
              <a:t>for a specific launch site, the </a:t>
            </a:r>
            <a:r>
              <a:rPr lang="en-US" sz="1800" u="sng" dirty="0" smtClean="0">
                <a:solidFill>
                  <a:schemeClr val="tx1"/>
                </a:solidFill>
              </a:rPr>
              <a:t>greater</a:t>
            </a:r>
            <a:r>
              <a:rPr lang="en-US" sz="1800" dirty="0" smtClean="0">
                <a:solidFill>
                  <a:schemeClr val="tx1"/>
                </a:solidFill>
              </a:rPr>
              <a:t> the </a:t>
            </a:r>
            <a:r>
              <a:rPr lang="en-US" sz="1800" u="sng" dirty="0" smtClean="0">
                <a:solidFill>
                  <a:schemeClr val="tx1"/>
                </a:solidFill>
              </a:rPr>
              <a:t>success rate</a:t>
            </a:r>
            <a:r>
              <a:rPr lang="en-US" sz="1800" dirty="0" smtClean="0">
                <a:solidFill>
                  <a:schemeClr val="tx1"/>
                </a:solidFill>
              </a:rPr>
              <a:t>.</a:t>
            </a:r>
          </a:p>
          <a:p>
            <a:pPr lvl="1">
              <a:lnSpc>
                <a:spcPct val="100000"/>
              </a:lnSpc>
            </a:pPr>
            <a:r>
              <a:rPr lang="en-US" sz="1600" dirty="0" smtClean="0">
                <a:solidFill>
                  <a:schemeClr val="tx1"/>
                </a:solidFill>
              </a:rPr>
              <a:t>earlier flights had a lower success rate</a:t>
            </a:r>
          </a:p>
          <a:p>
            <a:pPr lvl="1">
              <a:lnSpc>
                <a:spcPct val="100000"/>
              </a:lnSpc>
            </a:pPr>
            <a:r>
              <a:rPr lang="en-US" sz="1600" dirty="0" smtClean="0">
                <a:solidFill>
                  <a:schemeClr val="tx1"/>
                </a:solidFill>
              </a:rPr>
              <a:t>later flights had a higher success rate</a:t>
            </a:r>
          </a:p>
          <a:p>
            <a:pPr>
              <a:lnSpc>
                <a:spcPct val="100000"/>
              </a:lnSpc>
            </a:pPr>
            <a:r>
              <a:rPr lang="en-US" dirty="0" smtClean="0">
                <a:solidFill>
                  <a:schemeClr val="tx1"/>
                </a:solidFill>
              </a:rPr>
              <a:t>It can be inferred that new launches can lead to higher success rates</a:t>
            </a:r>
          </a:p>
          <a:p>
            <a:pPr marL="0" indent="0">
              <a:lnSpc>
                <a:spcPct val="100000"/>
              </a:lnSpc>
              <a:buNone/>
            </a:pPr>
            <a:endParaRPr lang="en-US" sz="20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18</a:t>
            </a:fld>
            <a:endParaRPr lang="en-US" dirty="0"/>
          </a:p>
        </p:txBody>
      </p:sp>
    </p:spTree>
    <p:extLst>
      <p:ext uri="{BB962C8B-B14F-4D97-AF65-F5344CB8AC3E}">
        <p14:creationId xmlns:p14="http://schemas.microsoft.com/office/powerpoint/2010/main" val="26225343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2"/>
            <a:ext cx="6806814" cy="3105096"/>
          </a:xfrm>
        </p:spPr>
        <p:txBody>
          <a:bodyPr>
            <a:normAutofit/>
          </a:bodyPr>
          <a:lstStyle/>
          <a:p>
            <a:pPr marL="0" indent="0">
              <a:lnSpc>
                <a:spcPct val="100000"/>
              </a:lnSpc>
              <a:buNone/>
            </a:pPr>
            <a:r>
              <a:rPr lang="en-US" sz="2000" b="1" dirty="0" smtClean="0">
                <a:solidFill>
                  <a:schemeClr val="tx1"/>
                </a:solidFill>
              </a:rPr>
              <a:t>Payload vs. Launch Site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a:t>
            </a:r>
            <a:r>
              <a:rPr lang="en-US" sz="1800" u="sng" dirty="0" smtClean="0">
                <a:solidFill>
                  <a:schemeClr val="tx1"/>
                </a:solidFill>
              </a:rPr>
              <a:t>greater</a:t>
            </a:r>
            <a:r>
              <a:rPr lang="en-US" sz="1800" dirty="0" smtClean="0">
                <a:solidFill>
                  <a:schemeClr val="tx1"/>
                </a:solidFill>
              </a:rPr>
              <a:t> the </a:t>
            </a:r>
            <a:r>
              <a:rPr lang="en-US" sz="1800" u="sng" dirty="0" smtClean="0">
                <a:solidFill>
                  <a:schemeClr val="tx1"/>
                </a:solidFill>
              </a:rPr>
              <a:t>payload mass</a:t>
            </a:r>
            <a:r>
              <a:rPr lang="en-US" sz="1800" dirty="0" smtClean="0">
                <a:solidFill>
                  <a:schemeClr val="tx1"/>
                </a:solidFill>
              </a:rPr>
              <a:t>, the </a:t>
            </a:r>
            <a:r>
              <a:rPr lang="en-US" sz="1800" u="sng" dirty="0" smtClean="0">
                <a:solidFill>
                  <a:schemeClr val="tx1"/>
                </a:solidFill>
              </a:rPr>
              <a:t>higher</a:t>
            </a:r>
            <a:r>
              <a:rPr lang="en-US" sz="1800" dirty="0" smtClean="0">
                <a:solidFill>
                  <a:schemeClr val="tx1"/>
                </a:solidFill>
              </a:rPr>
              <a:t> the </a:t>
            </a:r>
            <a:r>
              <a:rPr lang="en-US" sz="1800" u="sng" dirty="0" smtClean="0">
                <a:solidFill>
                  <a:schemeClr val="tx1"/>
                </a:solidFill>
              </a:rPr>
              <a:t>success rate</a:t>
            </a:r>
          </a:p>
          <a:p>
            <a:pPr>
              <a:lnSpc>
                <a:spcPct val="100000"/>
              </a:lnSpc>
            </a:pPr>
            <a:r>
              <a:rPr lang="en-US" sz="1800" dirty="0" smtClean="0">
                <a:solidFill>
                  <a:schemeClr val="tx1"/>
                </a:solidFill>
              </a:rPr>
              <a:t>Launches with payload masses less than 5,000 kg for KSC LC 39A have 100% success rate </a:t>
            </a:r>
          </a:p>
          <a:p>
            <a:pPr>
              <a:lnSpc>
                <a:spcPct val="100000"/>
              </a:lnSpc>
            </a:pPr>
            <a:r>
              <a:rPr lang="en-US" sz="1800" dirty="0" smtClean="0">
                <a:solidFill>
                  <a:schemeClr val="tx1"/>
                </a:solidFill>
              </a:rPr>
              <a:t>It can be observed that majority of launches with payload masses greater than 7,000 kg have relatively high chances of success</a:t>
            </a:r>
            <a:endParaRPr lang="en-US" dirty="0" smtClean="0">
              <a:solidFill>
                <a:schemeClr val="tx1"/>
              </a:solidFill>
            </a:endParaRPr>
          </a:p>
          <a:p>
            <a:pPr marL="0" indent="0">
              <a:lnSpc>
                <a:spcPct val="100000"/>
              </a:lnSpc>
              <a:buNone/>
            </a:pPr>
            <a:endParaRPr lang="en-US" sz="20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19</a:t>
            </a:fld>
            <a:endParaRPr lang="en-US" dirty="0"/>
          </a:p>
        </p:txBody>
      </p:sp>
      <p:pic>
        <p:nvPicPr>
          <p:cNvPr id="3" name="Picture 2"/>
          <p:cNvPicPr>
            <a:picLocks noChangeAspect="1"/>
          </p:cNvPicPr>
          <p:nvPr/>
        </p:nvPicPr>
        <p:blipFill>
          <a:blip r:embed="rId3"/>
          <a:stretch>
            <a:fillRect/>
          </a:stretch>
        </p:blipFill>
        <p:spPr>
          <a:xfrm>
            <a:off x="99274" y="4071661"/>
            <a:ext cx="11880000" cy="2327869"/>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768105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smtClean="0">
                <a:solidFill>
                  <a:schemeClr val="tx1"/>
                </a:solidFill>
              </a:rPr>
              <a:t>Outline</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sz="2400" dirty="0" smtClean="0">
              <a:solidFill>
                <a:schemeClr val="tx1"/>
              </a:solidFill>
            </a:endParaRPr>
          </a:p>
          <a:p>
            <a:pPr>
              <a:lnSpc>
                <a:spcPct val="100000"/>
              </a:lnSpc>
            </a:pPr>
            <a:r>
              <a:rPr lang="en-US" sz="2400" dirty="0" smtClean="0">
                <a:solidFill>
                  <a:schemeClr val="tx1"/>
                </a:solidFill>
              </a:rPr>
              <a:t>Executive Summary</a:t>
            </a:r>
          </a:p>
          <a:p>
            <a:pPr>
              <a:lnSpc>
                <a:spcPct val="100000"/>
              </a:lnSpc>
            </a:pPr>
            <a:r>
              <a:rPr lang="en-US" sz="2400" dirty="0" smtClean="0">
                <a:solidFill>
                  <a:schemeClr val="tx1"/>
                </a:solidFill>
              </a:rPr>
              <a:t>Introduction </a:t>
            </a:r>
          </a:p>
          <a:p>
            <a:pPr>
              <a:lnSpc>
                <a:spcPct val="100000"/>
              </a:lnSpc>
            </a:pPr>
            <a:r>
              <a:rPr lang="en-US" sz="2400" dirty="0" smtClean="0">
                <a:solidFill>
                  <a:schemeClr val="tx1"/>
                </a:solidFill>
              </a:rPr>
              <a:t>Methodology</a:t>
            </a:r>
          </a:p>
          <a:p>
            <a:pPr lvl="1">
              <a:lnSpc>
                <a:spcPct val="100000"/>
              </a:lnSpc>
            </a:pPr>
            <a:r>
              <a:rPr lang="en-US" sz="2000" dirty="0" smtClean="0">
                <a:solidFill>
                  <a:schemeClr val="tx1"/>
                </a:solidFill>
              </a:rPr>
              <a:t>Data Collection</a:t>
            </a:r>
          </a:p>
          <a:p>
            <a:pPr lvl="1">
              <a:lnSpc>
                <a:spcPct val="100000"/>
              </a:lnSpc>
            </a:pPr>
            <a:r>
              <a:rPr lang="en-US" sz="2000" dirty="0" smtClean="0">
                <a:solidFill>
                  <a:schemeClr val="tx1"/>
                </a:solidFill>
              </a:rPr>
              <a:t>Data Wrangling</a:t>
            </a:r>
          </a:p>
          <a:p>
            <a:pPr lvl="1">
              <a:lnSpc>
                <a:spcPct val="100000"/>
              </a:lnSpc>
            </a:pPr>
            <a:r>
              <a:rPr lang="en-US" sz="2000" dirty="0" smtClean="0">
                <a:solidFill>
                  <a:schemeClr val="tx1"/>
                </a:solidFill>
              </a:rPr>
              <a:t>Exploratory Data Analysis (EDA)</a:t>
            </a:r>
          </a:p>
          <a:p>
            <a:pPr lvl="1">
              <a:lnSpc>
                <a:spcPct val="100000"/>
              </a:lnSpc>
            </a:pPr>
            <a:r>
              <a:rPr lang="en-US" sz="2000" dirty="0" smtClean="0">
                <a:solidFill>
                  <a:schemeClr val="tx1"/>
                </a:solidFill>
              </a:rPr>
              <a:t>Interactive Visual Analytics</a:t>
            </a:r>
          </a:p>
          <a:p>
            <a:pPr lvl="1">
              <a:lnSpc>
                <a:spcPct val="100000"/>
              </a:lnSpc>
            </a:pPr>
            <a:r>
              <a:rPr lang="en-US" sz="2000" dirty="0" smtClean="0">
                <a:solidFill>
                  <a:schemeClr val="tx1"/>
                </a:solidFill>
              </a:rPr>
              <a:t>Machine Learning Models</a:t>
            </a:r>
          </a:p>
          <a:p>
            <a:pPr>
              <a:lnSpc>
                <a:spcPct val="100000"/>
              </a:lnSpc>
            </a:pPr>
            <a:r>
              <a:rPr lang="en-US" sz="2400" dirty="0" smtClean="0">
                <a:solidFill>
                  <a:schemeClr val="tx1"/>
                </a:solidFill>
              </a:rPr>
              <a:t>Results</a:t>
            </a:r>
          </a:p>
          <a:p>
            <a:pPr>
              <a:lnSpc>
                <a:spcPct val="100000"/>
              </a:lnSpc>
            </a:pPr>
            <a:r>
              <a:rPr lang="en-US" sz="2400" dirty="0" smtClean="0">
                <a:solidFill>
                  <a:schemeClr val="tx1"/>
                </a:solidFill>
              </a:rPr>
              <a:t>Conclusion</a:t>
            </a:r>
            <a:endParaRPr lang="en-PH" sz="24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201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2"/>
            <a:ext cx="3274526" cy="4913586"/>
          </a:xfrm>
        </p:spPr>
        <p:txBody>
          <a:bodyPr>
            <a:normAutofit/>
          </a:bodyPr>
          <a:lstStyle/>
          <a:p>
            <a:pPr marL="0" indent="0">
              <a:lnSpc>
                <a:spcPct val="100000"/>
              </a:lnSpc>
              <a:buNone/>
            </a:pPr>
            <a:r>
              <a:rPr lang="en-US" sz="2000" b="1" dirty="0" smtClean="0">
                <a:solidFill>
                  <a:schemeClr val="tx1"/>
                </a:solidFill>
              </a:rPr>
              <a:t>Success Rate vs. Orbit Type</a:t>
            </a:r>
          </a:p>
          <a:p>
            <a:pPr marL="0" indent="0">
              <a:lnSpc>
                <a:spcPct val="100000"/>
              </a:lnSpc>
              <a:buNone/>
            </a:pPr>
            <a:endParaRPr lang="en-US" b="1" dirty="0" smtClean="0">
              <a:solidFill>
                <a:schemeClr val="tx1"/>
              </a:solidFill>
            </a:endParaRP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Four orbit types have 100% success rate:</a:t>
            </a:r>
          </a:p>
          <a:p>
            <a:pPr lvl="1">
              <a:lnSpc>
                <a:spcPct val="100000"/>
              </a:lnSpc>
            </a:pPr>
            <a:r>
              <a:rPr lang="en-US" sz="1600" dirty="0" smtClean="0">
                <a:solidFill>
                  <a:schemeClr val="tx1"/>
                </a:solidFill>
              </a:rPr>
              <a:t>ES-L1</a:t>
            </a:r>
          </a:p>
          <a:p>
            <a:pPr lvl="1">
              <a:lnSpc>
                <a:spcPct val="100000"/>
              </a:lnSpc>
            </a:pPr>
            <a:r>
              <a:rPr lang="en-US" sz="1600" dirty="0" smtClean="0">
                <a:solidFill>
                  <a:schemeClr val="tx1"/>
                </a:solidFill>
              </a:rPr>
              <a:t>GEO</a:t>
            </a:r>
          </a:p>
          <a:p>
            <a:pPr lvl="1">
              <a:lnSpc>
                <a:spcPct val="100000"/>
              </a:lnSpc>
            </a:pPr>
            <a:r>
              <a:rPr lang="en-US" sz="1600" dirty="0" smtClean="0">
                <a:solidFill>
                  <a:schemeClr val="tx1"/>
                </a:solidFill>
              </a:rPr>
              <a:t>HEO</a:t>
            </a:r>
          </a:p>
          <a:p>
            <a:pPr lvl="1">
              <a:lnSpc>
                <a:spcPct val="100000"/>
              </a:lnSpc>
            </a:pPr>
            <a:r>
              <a:rPr lang="en-US" sz="1600" dirty="0" smtClean="0">
                <a:solidFill>
                  <a:schemeClr val="tx1"/>
                </a:solidFill>
              </a:rPr>
              <a:t>SSO</a:t>
            </a:r>
          </a:p>
          <a:p>
            <a:pPr>
              <a:lnSpc>
                <a:spcPct val="100000"/>
              </a:lnSpc>
            </a:pPr>
            <a:r>
              <a:rPr lang="en-US" sz="1800" dirty="0" smtClean="0">
                <a:solidFill>
                  <a:schemeClr val="tx1"/>
                </a:solidFill>
              </a:rPr>
              <a:t>Only the SO orbit type have 0% success rate</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20</a:t>
            </a:fld>
            <a:endParaRPr lang="en-US" dirty="0"/>
          </a:p>
        </p:txBody>
      </p:sp>
      <p:pic>
        <p:nvPicPr>
          <p:cNvPr id="4" name="Picture 3"/>
          <p:cNvPicPr>
            <a:picLocks noChangeAspect="1"/>
          </p:cNvPicPr>
          <p:nvPr/>
        </p:nvPicPr>
        <p:blipFill>
          <a:blip r:embed="rId3"/>
          <a:stretch>
            <a:fillRect/>
          </a:stretch>
        </p:blipFill>
        <p:spPr>
          <a:xfrm>
            <a:off x="4036632" y="1641039"/>
            <a:ext cx="7920000" cy="4509890"/>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245371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2"/>
            <a:ext cx="6806814" cy="3105096"/>
          </a:xfrm>
        </p:spPr>
        <p:txBody>
          <a:bodyPr>
            <a:normAutofit/>
          </a:bodyPr>
          <a:lstStyle/>
          <a:p>
            <a:pPr marL="0" indent="0">
              <a:lnSpc>
                <a:spcPct val="100000"/>
              </a:lnSpc>
              <a:buNone/>
            </a:pPr>
            <a:r>
              <a:rPr lang="en-US" sz="2000" b="1" dirty="0" smtClean="0">
                <a:solidFill>
                  <a:schemeClr val="tx1"/>
                </a:solidFill>
              </a:rPr>
              <a:t>Flight Number vs. Orbit Type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Generally, with increasing flight number, the success rate also increases as evident in the LEO orbit.</a:t>
            </a:r>
          </a:p>
          <a:p>
            <a:pPr>
              <a:lnSpc>
                <a:spcPct val="100000"/>
              </a:lnSpc>
            </a:pPr>
            <a:r>
              <a:rPr lang="en-US" sz="1800" dirty="0" smtClean="0">
                <a:solidFill>
                  <a:schemeClr val="tx1"/>
                </a:solidFill>
              </a:rPr>
              <a:t>The GTO orbit is an exception to this as there is no apparent relationship between the two variables.</a:t>
            </a:r>
            <a:endParaRPr lang="en-US" dirty="0" smtClean="0">
              <a:solidFill>
                <a:schemeClr val="tx1"/>
              </a:solidFill>
            </a:endParaRPr>
          </a:p>
          <a:p>
            <a:pPr marL="0" indent="0">
              <a:lnSpc>
                <a:spcPct val="100000"/>
              </a:lnSpc>
              <a:buNone/>
            </a:pPr>
            <a:endParaRPr lang="en-US" sz="20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21</a:t>
            </a:fld>
            <a:endParaRPr lang="en-US" dirty="0"/>
          </a:p>
        </p:txBody>
      </p:sp>
      <p:pic>
        <p:nvPicPr>
          <p:cNvPr id="4" name="Picture 3"/>
          <p:cNvPicPr>
            <a:picLocks noChangeAspect="1"/>
          </p:cNvPicPr>
          <p:nvPr/>
        </p:nvPicPr>
        <p:blipFill>
          <a:blip r:embed="rId3"/>
          <a:stretch>
            <a:fillRect/>
          </a:stretch>
        </p:blipFill>
        <p:spPr>
          <a:xfrm>
            <a:off x="99274" y="4079477"/>
            <a:ext cx="11880000" cy="2331588"/>
          </a:xfrm>
          <a:prstGeom prst="rect">
            <a:avLst/>
          </a:prstGeom>
          <a:effectLst>
            <a:glow rad="63500">
              <a:schemeClr val="accent6">
                <a:satMod val="175000"/>
                <a:alpha val="40000"/>
              </a:schemeClr>
            </a:glow>
          </a:effectLst>
        </p:spPr>
      </p:pic>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Tree>
    <p:extLst>
      <p:ext uri="{BB962C8B-B14F-4D97-AF65-F5344CB8AC3E}">
        <p14:creationId xmlns:p14="http://schemas.microsoft.com/office/powerpoint/2010/main" val="13233842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Payload vs. Orbit Type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It can be seen that for majority of the launches in the orbits ISS, LEO, and PO, the heavier the payloads, the higher the chances of success</a:t>
            </a:r>
            <a:endParaRPr lang="en-US" sz="20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22</a:t>
            </a:fld>
            <a:endParaRPr lang="en-US" dirty="0"/>
          </a:p>
        </p:txBody>
      </p:sp>
      <p:pic>
        <p:nvPicPr>
          <p:cNvPr id="3" name="Picture 2"/>
          <p:cNvPicPr>
            <a:picLocks noChangeAspect="1"/>
          </p:cNvPicPr>
          <p:nvPr/>
        </p:nvPicPr>
        <p:blipFill>
          <a:blip r:embed="rId3"/>
          <a:stretch>
            <a:fillRect/>
          </a:stretch>
        </p:blipFill>
        <p:spPr>
          <a:xfrm>
            <a:off x="99274" y="4071849"/>
            <a:ext cx="11880000" cy="2331589"/>
          </a:xfrm>
          <a:prstGeom prst="rect">
            <a:avLst/>
          </a:prstGeom>
          <a:effectLst>
            <a:glow rad="63500">
              <a:schemeClr val="accent6">
                <a:satMod val="175000"/>
                <a:alpha val="40000"/>
              </a:schemeClr>
            </a:glow>
          </a:effectLst>
        </p:spPr>
      </p:pic>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Tree>
    <p:extLst>
      <p:ext uri="{BB962C8B-B14F-4D97-AF65-F5344CB8AC3E}">
        <p14:creationId xmlns:p14="http://schemas.microsoft.com/office/powerpoint/2010/main" val="3637282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7"/>
            <a:ext cx="3354379" cy="4884303"/>
          </a:xfrm>
        </p:spPr>
        <p:txBody>
          <a:bodyPr>
            <a:normAutofit/>
          </a:bodyPr>
          <a:lstStyle/>
          <a:p>
            <a:pPr marL="0" indent="0">
              <a:lnSpc>
                <a:spcPct val="100000"/>
              </a:lnSpc>
              <a:buNone/>
            </a:pPr>
            <a:r>
              <a:rPr lang="en-US" sz="2000" b="1" dirty="0" smtClean="0">
                <a:solidFill>
                  <a:schemeClr val="tx1"/>
                </a:solidFill>
              </a:rPr>
              <a:t>Launch Success Yearly Trend</a:t>
            </a:r>
          </a:p>
          <a:p>
            <a:pPr marL="0" indent="0">
              <a:lnSpc>
                <a:spcPct val="100000"/>
              </a:lnSpc>
              <a:buNone/>
            </a:pPr>
            <a:endParaRPr lang="en-US" b="1" dirty="0" smtClean="0">
              <a:solidFill>
                <a:schemeClr val="tx1"/>
              </a:solidFill>
            </a:endParaRP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It can be observed that starting from 2013, the success rate steadily increases until 2020, with a dip during 2017-2018</a:t>
            </a:r>
            <a:endParaRPr lang="en-US" sz="20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23</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4" name="Picture 3"/>
          <p:cNvPicPr>
            <a:picLocks noChangeAspect="1"/>
          </p:cNvPicPr>
          <p:nvPr/>
        </p:nvPicPr>
        <p:blipFill>
          <a:blip r:embed="rId3"/>
          <a:stretch>
            <a:fillRect/>
          </a:stretch>
        </p:blipFill>
        <p:spPr>
          <a:xfrm>
            <a:off x="4059275" y="1748832"/>
            <a:ext cx="7920000" cy="4312088"/>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230296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All Launch Site Names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DISTINCT keyword was used to show only the unique launch sites from the data</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24</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2" name="Picture 1"/>
          <p:cNvPicPr>
            <a:picLocks noChangeAspect="1"/>
          </p:cNvPicPr>
          <p:nvPr/>
        </p:nvPicPr>
        <p:blipFill>
          <a:blip r:embed="rId3"/>
          <a:stretch>
            <a:fillRect/>
          </a:stretch>
        </p:blipFill>
        <p:spPr>
          <a:xfrm>
            <a:off x="460375" y="2872939"/>
            <a:ext cx="11160000" cy="2658010"/>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6956337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Launch Site Names Beginning with “CCA”</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LIKE keyword was used together with the condition keyword WHERE to query the data</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25</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543045"/>
            <a:ext cx="11160000" cy="408767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059518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Total Payload Mass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total payload mass is calculated to be 45,596 kg.</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26</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900376"/>
            <a:ext cx="11160000" cy="1895800"/>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40055504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Average Payload Mass by F9 v1.1</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average payload mass carried by booster version F9 v1.1 is calculated to be ~2534.67.</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27</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2" name="Picture 1"/>
          <p:cNvPicPr>
            <a:picLocks noChangeAspect="1"/>
          </p:cNvPicPr>
          <p:nvPr/>
        </p:nvPicPr>
        <p:blipFill>
          <a:blip r:embed="rId3"/>
          <a:stretch>
            <a:fillRect/>
          </a:stretch>
        </p:blipFill>
        <p:spPr>
          <a:xfrm>
            <a:off x="460375" y="3092317"/>
            <a:ext cx="11160000" cy="1974318"/>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228231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First Successful Ground Landing Date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first successful landing on a ground pad happened on the 22</a:t>
            </a:r>
            <a:r>
              <a:rPr lang="en-US" sz="1800" baseline="30000" dirty="0" smtClean="0">
                <a:solidFill>
                  <a:schemeClr val="tx1"/>
                </a:solidFill>
              </a:rPr>
              <a:t>nd</a:t>
            </a:r>
            <a:r>
              <a:rPr lang="en-US" sz="1800" dirty="0" smtClean="0">
                <a:solidFill>
                  <a:schemeClr val="tx1"/>
                </a:solidFill>
              </a:rPr>
              <a:t> of December 2015.</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28</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3017047"/>
            <a:ext cx="11160000" cy="2351900"/>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019354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Successful Drone Ship Landing with Payload between 4000 and 6000</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conditional keyword </a:t>
            </a:r>
            <a:r>
              <a:rPr lang="en-US" sz="1800" u="sng" dirty="0" smtClean="0">
                <a:solidFill>
                  <a:schemeClr val="tx1"/>
                </a:solidFill>
              </a:rPr>
              <a:t>WHERE</a:t>
            </a:r>
            <a:r>
              <a:rPr lang="en-US" sz="1800" dirty="0" smtClean="0">
                <a:solidFill>
                  <a:schemeClr val="tx1"/>
                </a:solidFill>
              </a:rPr>
              <a:t> was used, together with the logical operator </a:t>
            </a:r>
            <a:r>
              <a:rPr lang="en-US" sz="1800" u="sng" dirty="0" smtClean="0">
                <a:solidFill>
                  <a:schemeClr val="tx1"/>
                </a:solidFill>
              </a:rPr>
              <a:t>AND</a:t>
            </a:r>
            <a:r>
              <a:rPr lang="en-US" sz="1800" dirty="0" smtClean="0">
                <a:solidFill>
                  <a:schemeClr val="tx1"/>
                </a:solidFill>
              </a:rPr>
              <a:t> to filter the booster versions needed.</a:t>
            </a: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29</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965067"/>
            <a:ext cx="11160000" cy="2912511"/>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667698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06163" y="219847"/>
            <a:ext cx="6806814" cy="573989"/>
          </a:xfrm>
        </p:spPr>
        <p:txBody>
          <a:bodyPr/>
          <a:lstStyle/>
          <a:p>
            <a:r>
              <a:rPr lang="en-US" b="1" dirty="0" smtClean="0">
                <a:solidFill>
                  <a:schemeClr val="tx1"/>
                </a:solidFill>
              </a:rPr>
              <a:t>Executive summary</a:t>
            </a:r>
            <a:endParaRPr lang="en-PH" b="1" dirty="0">
              <a:solidFill>
                <a:schemeClr val="tx1"/>
              </a:solidFill>
            </a:endParaRPr>
          </a:p>
        </p:txBody>
      </p:sp>
      <p:sp>
        <p:nvSpPr>
          <p:cNvPr id="3" name="Content Placeholder 2"/>
          <p:cNvSpPr>
            <a:spLocks noGrp="1"/>
          </p:cNvSpPr>
          <p:nvPr>
            <p:ph idx="1"/>
          </p:nvPr>
        </p:nvSpPr>
        <p:spPr>
          <a:xfrm>
            <a:off x="306163" y="923191"/>
            <a:ext cx="6806814" cy="5545111"/>
          </a:xfrm>
        </p:spPr>
        <p:txBody>
          <a:bodyPr>
            <a:normAutofit fontScale="85000" lnSpcReduction="10000"/>
          </a:bodyPr>
          <a:lstStyle/>
          <a:p>
            <a:pPr marL="0" indent="0">
              <a:lnSpc>
                <a:spcPts val="2000"/>
              </a:lnSpc>
              <a:buNone/>
            </a:pPr>
            <a:endParaRPr lang="en-US" dirty="0" smtClean="0">
              <a:solidFill>
                <a:schemeClr val="tx1"/>
              </a:solidFill>
            </a:endParaRPr>
          </a:p>
          <a:p>
            <a:pPr marL="0" indent="0">
              <a:lnSpc>
                <a:spcPts val="2000"/>
              </a:lnSpc>
              <a:buNone/>
            </a:pPr>
            <a:r>
              <a:rPr lang="en-US" sz="1800" dirty="0" smtClean="0">
                <a:solidFill>
                  <a:schemeClr val="tx1"/>
                </a:solidFill>
              </a:rPr>
              <a:t>This research was conducted to study and identify the different data features for a rocket’s successful first stage landing, and to predict the success rate. In order to achieve, these methodologies where employed:</a:t>
            </a:r>
          </a:p>
          <a:p>
            <a:pPr marL="0" indent="0">
              <a:lnSpc>
                <a:spcPts val="2000"/>
              </a:lnSpc>
              <a:buNone/>
            </a:pPr>
            <a:endParaRPr lang="en-US" sz="100" dirty="0" smtClean="0">
              <a:solidFill>
                <a:schemeClr val="tx1"/>
              </a:solidFill>
            </a:endParaRPr>
          </a:p>
          <a:p>
            <a:pPr lvl="1">
              <a:lnSpc>
                <a:spcPts val="2000"/>
              </a:lnSpc>
            </a:pPr>
            <a:r>
              <a:rPr lang="en-US" sz="1800" b="1" u="sng" dirty="0" smtClean="0">
                <a:solidFill>
                  <a:schemeClr val="tx1"/>
                </a:solidFill>
              </a:rPr>
              <a:t>Data collection</a:t>
            </a:r>
            <a:r>
              <a:rPr lang="en-US" sz="1800" b="1" dirty="0" smtClean="0">
                <a:solidFill>
                  <a:schemeClr val="tx1"/>
                </a:solidFill>
              </a:rPr>
              <a:t> </a:t>
            </a:r>
            <a:r>
              <a:rPr lang="en-US" sz="1800" dirty="0">
                <a:solidFill>
                  <a:schemeClr val="tx1"/>
                </a:solidFill>
              </a:rPr>
              <a:t>was done using the SpaceX REST API and through web scraping</a:t>
            </a:r>
          </a:p>
          <a:p>
            <a:pPr lvl="1">
              <a:lnSpc>
                <a:spcPts val="2000"/>
              </a:lnSpc>
            </a:pPr>
            <a:r>
              <a:rPr lang="en-US" sz="1800" b="1" u="sng" dirty="0">
                <a:solidFill>
                  <a:schemeClr val="tx1"/>
                </a:solidFill>
              </a:rPr>
              <a:t>Data wrangling </a:t>
            </a:r>
            <a:r>
              <a:rPr lang="en-US" sz="1800" dirty="0">
                <a:solidFill>
                  <a:schemeClr val="tx1"/>
                </a:solidFill>
              </a:rPr>
              <a:t>was employed to transform raw data to desired form</a:t>
            </a:r>
          </a:p>
          <a:p>
            <a:pPr lvl="1">
              <a:lnSpc>
                <a:spcPts val="2000"/>
              </a:lnSpc>
            </a:pPr>
            <a:r>
              <a:rPr lang="en-US" sz="1800" b="1" u="sng" dirty="0">
                <a:solidFill>
                  <a:schemeClr val="tx1"/>
                </a:solidFill>
              </a:rPr>
              <a:t>Exploratory data analysis</a:t>
            </a:r>
            <a:r>
              <a:rPr lang="en-US" sz="1800" u="sng" dirty="0">
                <a:solidFill>
                  <a:schemeClr val="tx1"/>
                </a:solidFill>
              </a:rPr>
              <a:t> </a:t>
            </a:r>
            <a:r>
              <a:rPr lang="en-US" sz="1800" dirty="0">
                <a:solidFill>
                  <a:schemeClr val="tx1"/>
                </a:solidFill>
              </a:rPr>
              <a:t>was performed to visualize key relationships between features which include </a:t>
            </a:r>
            <a:r>
              <a:rPr lang="en-US" sz="1800" i="1" dirty="0">
                <a:solidFill>
                  <a:schemeClr val="tx1"/>
                </a:solidFill>
              </a:rPr>
              <a:t>payload mass</a:t>
            </a:r>
            <a:r>
              <a:rPr lang="en-US" sz="1800" dirty="0">
                <a:solidFill>
                  <a:schemeClr val="tx1"/>
                </a:solidFill>
              </a:rPr>
              <a:t>,</a:t>
            </a:r>
            <a:r>
              <a:rPr lang="en-US" sz="1800" i="1" dirty="0">
                <a:solidFill>
                  <a:schemeClr val="tx1"/>
                </a:solidFill>
              </a:rPr>
              <a:t> launch site</a:t>
            </a:r>
            <a:r>
              <a:rPr lang="en-US" sz="1800" dirty="0">
                <a:solidFill>
                  <a:schemeClr val="tx1"/>
                </a:solidFill>
              </a:rPr>
              <a:t>,</a:t>
            </a:r>
            <a:r>
              <a:rPr lang="en-US" sz="1800" i="1" dirty="0">
                <a:solidFill>
                  <a:schemeClr val="tx1"/>
                </a:solidFill>
              </a:rPr>
              <a:t> flight number</a:t>
            </a:r>
            <a:r>
              <a:rPr lang="en-US" sz="1800" dirty="0">
                <a:solidFill>
                  <a:schemeClr val="tx1"/>
                </a:solidFill>
              </a:rPr>
              <a:t>,</a:t>
            </a:r>
            <a:r>
              <a:rPr lang="en-US" sz="1800" i="1" dirty="0">
                <a:solidFill>
                  <a:schemeClr val="tx1"/>
                </a:solidFill>
              </a:rPr>
              <a:t> </a:t>
            </a:r>
            <a:r>
              <a:rPr lang="en-US" sz="1800" dirty="0">
                <a:solidFill>
                  <a:schemeClr val="tx1"/>
                </a:solidFill>
              </a:rPr>
              <a:t>and</a:t>
            </a:r>
            <a:r>
              <a:rPr lang="en-US" sz="1800" i="1" dirty="0">
                <a:solidFill>
                  <a:schemeClr val="tx1"/>
                </a:solidFill>
              </a:rPr>
              <a:t> yearly trend</a:t>
            </a:r>
          </a:p>
          <a:p>
            <a:pPr lvl="1">
              <a:lnSpc>
                <a:spcPts val="2000"/>
              </a:lnSpc>
            </a:pPr>
            <a:r>
              <a:rPr lang="en-US" sz="1800" b="1" u="sng" dirty="0">
                <a:solidFill>
                  <a:schemeClr val="tx1"/>
                </a:solidFill>
              </a:rPr>
              <a:t>Analysis of data using SQL</a:t>
            </a:r>
            <a:r>
              <a:rPr lang="en-US" sz="1800" u="sng" dirty="0">
                <a:solidFill>
                  <a:schemeClr val="tx1"/>
                </a:solidFill>
              </a:rPr>
              <a:t> </a:t>
            </a:r>
            <a:r>
              <a:rPr lang="en-US" sz="1800" dirty="0">
                <a:solidFill>
                  <a:schemeClr val="tx1"/>
                </a:solidFill>
              </a:rPr>
              <a:t>to calculate metrics like </a:t>
            </a:r>
            <a:r>
              <a:rPr lang="en-US" sz="1800" i="1" dirty="0">
                <a:solidFill>
                  <a:schemeClr val="tx1"/>
                </a:solidFill>
              </a:rPr>
              <a:t>total payload mass</a:t>
            </a:r>
            <a:r>
              <a:rPr lang="en-US" sz="1800" dirty="0">
                <a:solidFill>
                  <a:schemeClr val="tx1"/>
                </a:solidFill>
              </a:rPr>
              <a:t>, </a:t>
            </a:r>
            <a:r>
              <a:rPr lang="en-US" sz="1800" i="1" dirty="0">
                <a:solidFill>
                  <a:schemeClr val="tx1"/>
                </a:solidFill>
              </a:rPr>
              <a:t>payload ranges</a:t>
            </a:r>
            <a:r>
              <a:rPr lang="en-US" sz="1800" dirty="0">
                <a:solidFill>
                  <a:schemeClr val="tx1"/>
                </a:solidFill>
              </a:rPr>
              <a:t> for successful launches, and </a:t>
            </a:r>
            <a:r>
              <a:rPr lang="en-US" sz="1800" i="1" dirty="0">
                <a:solidFill>
                  <a:schemeClr val="tx1"/>
                </a:solidFill>
              </a:rPr>
              <a:t>total number of successful and failed outcomes</a:t>
            </a:r>
            <a:endParaRPr lang="en-US" sz="1800" dirty="0">
              <a:solidFill>
                <a:schemeClr val="tx1"/>
              </a:solidFill>
            </a:endParaRPr>
          </a:p>
          <a:p>
            <a:pPr lvl="1">
              <a:lnSpc>
                <a:spcPts val="2000"/>
              </a:lnSpc>
            </a:pPr>
            <a:r>
              <a:rPr lang="en-US" sz="1800" b="1" u="sng" dirty="0">
                <a:solidFill>
                  <a:schemeClr val="tx1"/>
                </a:solidFill>
              </a:rPr>
              <a:t>Visualize</a:t>
            </a:r>
            <a:r>
              <a:rPr lang="en-US" sz="1800" dirty="0">
                <a:solidFill>
                  <a:schemeClr val="tx1"/>
                </a:solidFill>
              </a:rPr>
              <a:t> launch site success conditions and environments by utilizing geographical markers</a:t>
            </a:r>
          </a:p>
          <a:p>
            <a:pPr lvl="1">
              <a:lnSpc>
                <a:spcPts val="2000"/>
              </a:lnSpc>
            </a:pPr>
            <a:r>
              <a:rPr lang="en-US" sz="1800" b="1" u="sng" dirty="0">
                <a:solidFill>
                  <a:schemeClr val="tx1"/>
                </a:solidFill>
              </a:rPr>
              <a:t>Build</a:t>
            </a:r>
            <a:r>
              <a:rPr lang="en-US" sz="1800" u="sng" dirty="0">
                <a:solidFill>
                  <a:schemeClr val="tx1"/>
                </a:solidFill>
              </a:rPr>
              <a:t> </a:t>
            </a:r>
            <a:r>
              <a:rPr lang="en-US" sz="1800" dirty="0">
                <a:solidFill>
                  <a:schemeClr val="tx1"/>
                </a:solidFill>
              </a:rPr>
              <a:t>machine learning models to predict the first stage landing success using </a:t>
            </a:r>
            <a:r>
              <a:rPr lang="en-US" sz="1800" i="1" dirty="0">
                <a:solidFill>
                  <a:schemeClr val="tx1"/>
                </a:solidFill>
              </a:rPr>
              <a:t>logistic regression</a:t>
            </a:r>
            <a:r>
              <a:rPr lang="en-US" sz="1800" dirty="0">
                <a:solidFill>
                  <a:schemeClr val="tx1"/>
                </a:solidFill>
              </a:rPr>
              <a:t>, </a:t>
            </a:r>
            <a:r>
              <a:rPr lang="en-US" sz="1800" i="1" dirty="0">
                <a:solidFill>
                  <a:schemeClr val="tx1"/>
                </a:solidFill>
              </a:rPr>
              <a:t>support vector machine (SVM)</a:t>
            </a:r>
            <a:r>
              <a:rPr lang="en-US" sz="1800" dirty="0">
                <a:solidFill>
                  <a:schemeClr val="tx1"/>
                </a:solidFill>
              </a:rPr>
              <a:t>, </a:t>
            </a:r>
            <a:r>
              <a:rPr lang="en-US" sz="1800" i="1" dirty="0">
                <a:solidFill>
                  <a:schemeClr val="tx1"/>
                </a:solidFill>
              </a:rPr>
              <a:t>decision tree</a:t>
            </a:r>
            <a:r>
              <a:rPr lang="en-US" sz="1800" dirty="0">
                <a:solidFill>
                  <a:schemeClr val="tx1"/>
                </a:solidFill>
              </a:rPr>
              <a:t> and </a:t>
            </a:r>
            <a:r>
              <a:rPr lang="en-US" sz="1800" i="1" dirty="0">
                <a:solidFill>
                  <a:schemeClr val="tx1"/>
                </a:solidFill>
              </a:rPr>
              <a:t>K-nearest </a:t>
            </a:r>
            <a:r>
              <a:rPr lang="en-US" sz="1800" i="1" dirty="0" smtClean="0">
                <a:solidFill>
                  <a:schemeClr val="tx1"/>
                </a:solidFill>
              </a:rPr>
              <a:t>neighbor</a:t>
            </a:r>
            <a:endParaRPr lang="en-US" sz="1800" dirty="0">
              <a:solidFill>
                <a:schemeClr val="tx1"/>
              </a:solidFill>
            </a:endParaRPr>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a:t>
            </a:fld>
            <a:endParaRPr lang="en-US" dirty="0"/>
          </a:p>
        </p:txBody>
      </p:sp>
      <p:cxnSp>
        <p:nvCxnSpPr>
          <p:cNvPr id="11" name="Straight Connector 10"/>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3159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Total Number of Successful and Failure Mission Outcomes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conditional keyword WHERE was again utilized with the keyword LIKE and wildcard % to retrieve the number of mission outcomes.</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30</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518208"/>
            <a:ext cx="11160000" cy="401465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0271998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3183463" cy="3105096"/>
          </a:xfrm>
        </p:spPr>
        <p:txBody>
          <a:bodyPr>
            <a:normAutofit/>
          </a:bodyPr>
          <a:lstStyle/>
          <a:p>
            <a:pPr marL="0" indent="0">
              <a:lnSpc>
                <a:spcPct val="100000"/>
              </a:lnSpc>
              <a:buNone/>
            </a:pPr>
            <a:r>
              <a:rPr lang="en-US" sz="2000" b="1" dirty="0" smtClean="0">
                <a:solidFill>
                  <a:schemeClr val="tx1"/>
                </a:solidFill>
              </a:rPr>
              <a:t>Boosters Carrying Maximum Payload</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This query was done with the help of the MAX() function inside a subquery. </a:t>
            </a:r>
          </a:p>
          <a:p>
            <a:pPr>
              <a:lnSpc>
                <a:spcPct val="100000"/>
              </a:lnSpc>
            </a:pPr>
            <a:r>
              <a:rPr lang="en-US" sz="1800" dirty="0" smtClean="0">
                <a:solidFill>
                  <a:schemeClr val="tx1"/>
                </a:solidFill>
              </a:rPr>
              <a:t>The maximum payload mass was 15,600 kg.</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31</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3709570" y="1843793"/>
            <a:ext cx="8280000" cy="370674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7409447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2015 Launch Records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For this query, the keywords </a:t>
            </a:r>
            <a:r>
              <a:rPr lang="en-US" sz="1800" u="sng" dirty="0" smtClean="0">
                <a:solidFill>
                  <a:schemeClr val="tx1"/>
                </a:solidFill>
              </a:rPr>
              <a:t>WHERE</a:t>
            </a:r>
            <a:r>
              <a:rPr lang="en-US" sz="1800" dirty="0" smtClean="0">
                <a:solidFill>
                  <a:schemeClr val="tx1"/>
                </a:solidFill>
              </a:rPr>
              <a:t>, </a:t>
            </a:r>
            <a:r>
              <a:rPr lang="en-US" sz="1800" u="sng" dirty="0" smtClean="0">
                <a:solidFill>
                  <a:schemeClr val="tx1"/>
                </a:solidFill>
              </a:rPr>
              <a:t>LIKE</a:t>
            </a:r>
            <a:r>
              <a:rPr lang="en-US" sz="1800" dirty="0" smtClean="0">
                <a:solidFill>
                  <a:schemeClr val="tx1"/>
                </a:solidFill>
              </a:rPr>
              <a:t>, </a:t>
            </a:r>
            <a:r>
              <a:rPr lang="en-US" sz="1800" u="sng" dirty="0" smtClean="0">
                <a:solidFill>
                  <a:schemeClr val="tx1"/>
                </a:solidFill>
              </a:rPr>
              <a:t>AND</a:t>
            </a:r>
            <a:r>
              <a:rPr lang="en-US" sz="1800" dirty="0" smtClean="0">
                <a:solidFill>
                  <a:schemeClr val="tx1"/>
                </a:solidFill>
              </a:rPr>
              <a:t>, and </a:t>
            </a:r>
            <a:r>
              <a:rPr lang="en-US" sz="1800" u="sng" dirty="0" smtClean="0">
                <a:solidFill>
                  <a:schemeClr val="tx1"/>
                </a:solidFill>
              </a:rPr>
              <a:t>BETWEEN</a:t>
            </a:r>
            <a:r>
              <a:rPr lang="en-US" sz="1800" dirty="0" smtClean="0">
                <a:solidFill>
                  <a:schemeClr val="tx1"/>
                </a:solidFill>
              </a:rPr>
              <a:t> were used to filter the needed data.</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32</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793385"/>
            <a:ext cx="11160000" cy="2999308"/>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623838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806814" cy="3105096"/>
          </a:xfrm>
        </p:spPr>
        <p:txBody>
          <a:bodyPr>
            <a:normAutofit/>
          </a:bodyPr>
          <a:lstStyle/>
          <a:p>
            <a:pPr marL="0" indent="0">
              <a:lnSpc>
                <a:spcPct val="100000"/>
              </a:lnSpc>
              <a:buNone/>
            </a:pPr>
            <a:r>
              <a:rPr lang="en-US" sz="2000" b="1" dirty="0" smtClean="0">
                <a:solidFill>
                  <a:schemeClr val="tx1"/>
                </a:solidFill>
              </a:rPr>
              <a:t>Rank Landing Outcomes Between 2010-06-04 and 2017-03-20</a:t>
            </a:r>
            <a:endParaRPr lang="en-US" b="1" dirty="0">
              <a:solidFill>
                <a:schemeClr val="tx1"/>
              </a:solidFill>
            </a:endParaRP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a:t>
            </a:r>
            <a:r>
              <a:rPr lang="en-US" sz="1800" u="sng" dirty="0" smtClean="0">
                <a:solidFill>
                  <a:schemeClr val="tx1"/>
                </a:solidFill>
              </a:rPr>
              <a:t>GROUP BY</a:t>
            </a:r>
            <a:r>
              <a:rPr lang="en-US" sz="1800" dirty="0" smtClean="0">
                <a:solidFill>
                  <a:schemeClr val="tx1"/>
                </a:solidFill>
              </a:rPr>
              <a:t> and </a:t>
            </a:r>
            <a:r>
              <a:rPr lang="en-US" sz="1800" u="sng" dirty="0" smtClean="0">
                <a:solidFill>
                  <a:schemeClr val="tx1"/>
                </a:solidFill>
              </a:rPr>
              <a:t>ORDER BY</a:t>
            </a:r>
            <a:r>
              <a:rPr lang="en-US" sz="1800" dirty="0" smtClean="0">
                <a:solidFill>
                  <a:schemeClr val="tx1"/>
                </a:solidFill>
              </a:rPr>
              <a:t> keywords were utilized in this query to retrieve the ranking of landing outcomes.</a:t>
            </a: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33</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2436656"/>
            <a:ext cx="11160000" cy="408767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9175558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34</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1646525"/>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dirty="0" smtClean="0">
                <a:latin typeface="+mj-lt"/>
              </a:rPr>
              <a:t>Launch Sites </a:t>
            </a:r>
          </a:p>
          <a:p>
            <a:r>
              <a:rPr lang="en-US" sz="4300" dirty="0" smtClean="0">
                <a:latin typeface="+mj-lt"/>
              </a:rPr>
              <a:t>Proximities Analysis</a:t>
            </a:r>
            <a:endParaRPr lang="en-US" sz="4300" dirty="0">
              <a:latin typeface="+mj-lt"/>
            </a:endParaRPr>
          </a:p>
        </p:txBody>
      </p:sp>
    </p:spTree>
    <p:extLst>
      <p:ext uri="{BB962C8B-B14F-4D97-AF65-F5344CB8AC3E}">
        <p14:creationId xmlns:p14="http://schemas.microsoft.com/office/powerpoint/2010/main" val="1027437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3155307" cy="3105096"/>
          </a:xfrm>
        </p:spPr>
        <p:txBody>
          <a:bodyPr>
            <a:normAutofit/>
          </a:bodyPr>
          <a:lstStyle/>
          <a:p>
            <a:pPr marL="0" indent="0">
              <a:lnSpc>
                <a:spcPct val="100000"/>
              </a:lnSpc>
              <a:buNone/>
            </a:pPr>
            <a:r>
              <a:rPr lang="en-US" sz="2000" b="1" dirty="0" smtClean="0">
                <a:solidFill>
                  <a:schemeClr val="tx1"/>
                </a:solidFill>
              </a:rPr>
              <a:t>All Launch Sites Global Map Markers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launch sites for SpaceX are located near coastlines as seen in the figure.</a:t>
            </a:r>
          </a:p>
          <a:p>
            <a:pPr>
              <a:lnSpc>
                <a:spcPct val="100000"/>
              </a:lnSpc>
            </a:pPr>
            <a:r>
              <a:rPr lang="en-US" sz="1800" dirty="0" smtClean="0">
                <a:solidFill>
                  <a:schemeClr val="tx1"/>
                </a:solidFill>
              </a:rPr>
              <a:t>Markers were used in order to identify every launch site for better understanding.</a:t>
            </a:r>
          </a:p>
          <a:p>
            <a:pPr>
              <a:lnSpc>
                <a:spcPct val="100000"/>
              </a:lnSpc>
            </a:pPr>
            <a:endParaRPr lang="en-US" sz="1800" b="1"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35</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3663899" y="1330167"/>
            <a:ext cx="8280000" cy="5012959"/>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2640809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2957495" cy="3105096"/>
          </a:xfrm>
        </p:spPr>
        <p:txBody>
          <a:bodyPr>
            <a:normAutofit/>
          </a:bodyPr>
          <a:lstStyle/>
          <a:p>
            <a:pPr marL="0" indent="0">
              <a:lnSpc>
                <a:spcPct val="100000"/>
              </a:lnSpc>
              <a:buNone/>
            </a:pPr>
            <a:r>
              <a:rPr lang="en-US" sz="2000" b="1" dirty="0" smtClean="0">
                <a:solidFill>
                  <a:schemeClr val="tx1"/>
                </a:solidFill>
              </a:rPr>
              <a:t>Launch Site Markers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CCAFS SLC-40 Launch Site</a:t>
            </a:r>
          </a:p>
          <a:p>
            <a:pPr>
              <a:lnSpc>
                <a:spcPct val="100000"/>
              </a:lnSpc>
            </a:pPr>
            <a:r>
              <a:rPr lang="en-US" sz="1800" dirty="0" smtClean="0">
                <a:solidFill>
                  <a:srgbClr val="00B050"/>
                </a:solidFill>
              </a:rPr>
              <a:t>Green</a:t>
            </a:r>
            <a:r>
              <a:rPr lang="en-US" sz="1800" dirty="0" smtClean="0">
                <a:solidFill>
                  <a:schemeClr val="tx1"/>
                </a:solidFill>
              </a:rPr>
              <a:t> Markers show successful launches while </a:t>
            </a:r>
            <a:r>
              <a:rPr lang="en-US" sz="1800" dirty="0" smtClean="0">
                <a:solidFill>
                  <a:srgbClr val="FF0000"/>
                </a:solidFill>
              </a:rPr>
              <a:t>Red</a:t>
            </a:r>
            <a:r>
              <a:rPr lang="en-US" sz="1800" dirty="0" smtClean="0">
                <a:solidFill>
                  <a:schemeClr val="tx1"/>
                </a:solidFill>
              </a:rPr>
              <a:t> Markers show failed launches</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36</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7" name="Picture 16"/>
          <p:cNvPicPr>
            <a:picLocks noChangeAspect="1"/>
          </p:cNvPicPr>
          <p:nvPr/>
        </p:nvPicPr>
        <p:blipFill>
          <a:blip r:embed="rId3"/>
          <a:stretch>
            <a:fillRect/>
          </a:stretch>
        </p:blipFill>
        <p:spPr>
          <a:xfrm>
            <a:off x="3332286" y="1207924"/>
            <a:ext cx="8280000" cy="4978481"/>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8550539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6747059" cy="3105096"/>
          </a:xfrm>
        </p:spPr>
        <p:txBody>
          <a:bodyPr>
            <a:normAutofit/>
          </a:bodyPr>
          <a:lstStyle/>
          <a:p>
            <a:pPr marL="0" indent="0">
              <a:lnSpc>
                <a:spcPct val="100000"/>
              </a:lnSpc>
              <a:buNone/>
            </a:pPr>
            <a:r>
              <a:rPr lang="en-US" sz="2000" b="1" dirty="0" smtClean="0">
                <a:solidFill>
                  <a:schemeClr val="tx1"/>
                </a:solidFill>
              </a:rPr>
              <a:t>Launch Site Distance to Proximities</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Launch sites are:</a:t>
            </a:r>
          </a:p>
          <a:p>
            <a:pPr lvl="1">
              <a:lnSpc>
                <a:spcPct val="100000"/>
              </a:lnSpc>
            </a:pPr>
            <a:r>
              <a:rPr lang="en-US" sz="1600" dirty="0" smtClean="0">
                <a:solidFill>
                  <a:schemeClr val="tx1"/>
                </a:solidFill>
              </a:rPr>
              <a:t>not in close proximity to railways</a:t>
            </a:r>
          </a:p>
          <a:p>
            <a:pPr lvl="1">
              <a:lnSpc>
                <a:spcPct val="100000"/>
              </a:lnSpc>
            </a:pPr>
            <a:r>
              <a:rPr lang="en-US" sz="1600" dirty="0" smtClean="0">
                <a:solidFill>
                  <a:schemeClr val="tx1"/>
                </a:solidFill>
              </a:rPr>
              <a:t>not in close proximity to highways</a:t>
            </a:r>
          </a:p>
          <a:p>
            <a:pPr lvl="1">
              <a:lnSpc>
                <a:spcPct val="100000"/>
              </a:lnSpc>
            </a:pPr>
            <a:r>
              <a:rPr lang="en-US" sz="1600" dirty="0" smtClean="0">
                <a:solidFill>
                  <a:schemeClr val="tx1"/>
                </a:solidFill>
              </a:rPr>
              <a:t>in close proximity to coastlines</a:t>
            </a:r>
          </a:p>
          <a:p>
            <a:pPr lvl="1">
              <a:lnSpc>
                <a:spcPct val="100000"/>
              </a:lnSpc>
            </a:pPr>
            <a:r>
              <a:rPr lang="en-US" sz="1600" dirty="0" smtClean="0">
                <a:solidFill>
                  <a:schemeClr val="tx1"/>
                </a:solidFill>
              </a:rPr>
              <a:t>kept in certain distance away from cities</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37</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3" name="Picture 12"/>
          <p:cNvPicPr>
            <a:picLocks noChangeAspect="1"/>
          </p:cNvPicPr>
          <p:nvPr/>
        </p:nvPicPr>
        <p:blipFill>
          <a:blip r:embed="rId3"/>
          <a:stretch>
            <a:fillRect/>
          </a:stretch>
        </p:blipFill>
        <p:spPr>
          <a:xfrm>
            <a:off x="1301517" y="3326604"/>
            <a:ext cx="9720000" cy="3398119"/>
          </a:xfrm>
          <a:prstGeom prst="rect">
            <a:avLst/>
          </a:prstGeom>
          <a:effectLst>
            <a:glow rad="63500">
              <a:schemeClr val="accent6">
                <a:satMod val="175000"/>
                <a:alpha val="40000"/>
              </a:schemeClr>
            </a:glow>
          </a:effectLst>
        </p:spPr>
      </p:pic>
      <p:pic>
        <p:nvPicPr>
          <p:cNvPr id="16" name="Picture 15"/>
          <p:cNvPicPr>
            <a:picLocks noChangeAspect="1"/>
          </p:cNvPicPr>
          <p:nvPr/>
        </p:nvPicPr>
        <p:blipFill>
          <a:blip r:embed="rId4"/>
          <a:stretch>
            <a:fillRect/>
          </a:stretch>
        </p:blipFill>
        <p:spPr>
          <a:xfrm>
            <a:off x="8164615" y="1567813"/>
            <a:ext cx="3600000" cy="1151999"/>
          </a:xfrm>
          <a:prstGeom prst="rect">
            <a:avLst/>
          </a:prstGeom>
        </p:spPr>
      </p:pic>
    </p:spTree>
    <p:extLst>
      <p:ext uri="{BB962C8B-B14F-4D97-AF65-F5344CB8AC3E}">
        <p14:creationId xmlns:p14="http://schemas.microsoft.com/office/powerpoint/2010/main" val="13385354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38</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1646525"/>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dirty="0" smtClean="0">
                <a:latin typeface="+mj-lt"/>
              </a:rPr>
              <a:t>Build a Dashboard </a:t>
            </a:r>
          </a:p>
          <a:p>
            <a:r>
              <a:rPr lang="en-US" sz="4300" dirty="0" smtClean="0">
                <a:latin typeface="+mj-lt"/>
              </a:rPr>
              <a:t>with Plotly Dash</a:t>
            </a:r>
            <a:endParaRPr lang="en-US" sz="4300" dirty="0">
              <a:latin typeface="+mj-lt"/>
            </a:endParaRPr>
          </a:p>
        </p:txBody>
      </p:sp>
    </p:spTree>
    <p:extLst>
      <p:ext uri="{BB962C8B-B14F-4D97-AF65-F5344CB8AC3E}">
        <p14:creationId xmlns:p14="http://schemas.microsoft.com/office/powerpoint/2010/main" val="12163054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2" y="884108"/>
            <a:ext cx="2957495" cy="3105096"/>
          </a:xfrm>
        </p:spPr>
        <p:txBody>
          <a:bodyPr>
            <a:normAutofit/>
          </a:bodyPr>
          <a:lstStyle/>
          <a:p>
            <a:pPr marL="0" indent="0">
              <a:lnSpc>
                <a:spcPct val="100000"/>
              </a:lnSpc>
              <a:buNone/>
            </a:pPr>
            <a:r>
              <a:rPr lang="en-US" sz="2000" b="1" dirty="0" smtClean="0">
                <a:solidFill>
                  <a:schemeClr val="tx1"/>
                </a:solidFill>
              </a:rPr>
              <a:t>Launch Success by Site</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It can be seen that </a:t>
            </a:r>
            <a:r>
              <a:rPr lang="en-US" sz="1800" u="sng" dirty="0" smtClean="0">
                <a:solidFill>
                  <a:schemeClr val="tx1"/>
                </a:solidFill>
              </a:rPr>
              <a:t>KSC LC-39A</a:t>
            </a:r>
            <a:r>
              <a:rPr lang="en-US" sz="1800" dirty="0" smtClean="0">
                <a:solidFill>
                  <a:schemeClr val="tx1"/>
                </a:solidFill>
              </a:rPr>
              <a:t> has the most number of successful launches compared to other launch sites, with around 41.7% of the total.</a:t>
            </a:r>
            <a:endParaRPr lang="en-US" sz="1800" b="1" u="sng"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39</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3699275" y="1378428"/>
            <a:ext cx="8280000" cy="463747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4153933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306163" y="219847"/>
            <a:ext cx="6806814" cy="573989"/>
          </a:xfrm>
        </p:spPr>
        <p:txBody>
          <a:bodyPr/>
          <a:lstStyle/>
          <a:p>
            <a:r>
              <a:rPr lang="en-US" b="1" dirty="0" smtClean="0">
                <a:solidFill>
                  <a:schemeClr val="tx1"/>
                </a:solidFill>
              </a:rPr>
              <a:t>Executive summary</a:t>
            </a:r>
            <a:endParaRPr lang="en-PH" b="1" dirty="0">
              <a:solidFill>
                <a:schemeClr val="tx1"/>
              </a:solidFill>
            </a:endParaRPr>
          </a:p>
        </p:txBody>
      </p:sp>
      <p:sp>
        <p:nvSpPr>
          <p:cNvPr id="3" name="Content Placeholder 2"/>
          <p:cNvSpPr>
            <a:spLocks noGrp="1"/>
          </p:cNvSpPr>
          <p:nvPr>
            <p:ph idx="1"/>
          </p:nvPr>
        </p:nvSpPr>
        <p:spPr>
          <a:xfrm>
            <a:off x="306163" y="923191"/>
            <a:ext cx="6806814" cy="5545111"/>
          </a:xfrm>
        </p:spPr>
        <p:txBody>
          <a:bodyPr>
            <a:normAutofit/>
          </a:bodyPr>
          <a:lstStyle/>
          <a:p>
            <a:pPr marL="0" indent="0">
              <a:lnSpc>
                <a:spcPts val="2000"/>
              </a:lnSpc>
              <a:buNone/>
            </a:pPr>
            <a:endParaRPr lang="en-US" dirty="0" smtClean="0">
              <a:solidFill>
                <a:schemeClr val="tx1"/>
              </a:solidFill>
            </a:endParaRPr>
          </a:p>
          <a:p>
            <a:pPr marL="0" indent="0">
              <a:lnSpc>
                <a:spcPts val="2000"/>
              </a:lnSpc>
              <a:buNone/>
            </a:pPr>
            <a:r>
              <a:rPr lang="en-US" sz="1800" dirty="0" smtClean="0">
                <a:solidFill>
                  <a:schemeClr val="tx1"/>
                </a:solidFill>
              </a:rPr>
              <a:t>It was observed that:</a:t>
            </a:r>
          </a:p>
          <a:p>
            <a:pPr marL="0" indent="0">
              <a:lnSpc>
                <a:spcPts val="2000"/>
              </a:lnSpc>
              <a:buNone/>
            </a:pPr>
            <a:endParaRPr lang="en-US" sz="1800" dirty="0" smtClean="0">
              <a:solidFill>
                <a:schemeClr val="tx1"/>
              </a:solidFill>
            </a:endParaRPr>
          </a:p>
          <a:p>
            <a:pPr lvl="1">
              <a:lnSpc>
                <a:spcPts val="2000"/>
              </a:lnSpc>
            </a:pPr>
            <a:r>
              <a:rPr lang="en-US" sz="1600" i="1" u="sng" dirty="0" smtClean="0">
                <a:solidFill>
                  <a:schemeClr val="tx1"/>
                </a:solidFill>
              </a:rPr>
              <a:t>KSC LC-39A </a:t>
            </a:r>
            <a:r>
              <a:rPr lang="en-US" sz="1600" dirty="0" smtClean="0">
                <a:solidFill>
                  <a:schemeClr val="tx1"/>
                </a:solidFill>
              </a:rPr>
              <a:t>has the highest success rate compared to all landing sites</a:t>
            </a:r>
          </a:p>
          <a:p>
            <a:pPr lvl="1">
              <a:lnSpc>
                <a:spcPts val="2000"/>
              </a:lnSpc>
            </a:pPr>
            <a:r>
              <a:rPr lang="en-US" sz="1600" dirty="0" smtClean="0">
                <a:solidFill>
                  <a:schemeClr val="tx1"/>
                </a:solidFill>
              </a:rPr>
              <a:t>The orbits </a:t>
            </a:r>
            <a:r>
              <a:rPr lang="en-US" sz="1600" i="1" u="sng" dirty="0" smtClean="0">
                <a:solidFill>
                  <a:schemeClr val="tx1"/>
                </a:solidFill>
              </a:rPr>
              <a:t>ES-L1, GEO, HEO, and SSO </a:t>
            </a:r>
            <a:r>
              <a:rPr lang="en-US" sz="1600" dirty="0" smtClean="0">
                <a:solidFill>
                  <a:schemeClr val="tx1"/>
                </a:solidFill>
              </a:rPr>
              <a:t>exhibited 100% success rates</a:t>
            </a:r>
          </a:p>
          <a:p>
            <a:pPr lvl="1">
              <a:lnSpc>
                <a:spcPts val="2000"/>
              </a:lnSpc>
            </a:pPr>
            <a:r>
              <a:rPr lang="en-US" sz="1600" dirty="0" smtClean="0">
                <a:solidFill>
                  <a:schemeClr val="tx1"/>
                </a:solidFill>
              </a:rPr>
              <a:t>From the yearly trend, launch success rates have improved</a:t>
            </a:r>
          </a:p>
          <a:p>
            <a:pPr lvl="1">
              <a:lnSpc>
                <a:spcPts val="2000"/>
              </a:lnSpc>
            </a:pPr>
            <a:r>
              <a:rPr lang="en-US" sz="1600" dirty="0" smtClean="0">
                <a:solidFill>
                  <a:schemeClr val="tx1"/>
                </a:solidFill>
              </a:rPr>
              <a:t>Launch sites were chosen to be close to coastlines </a:t>
            </a:r>
          </a:p>
          <a:p>
            <a:pPr marL="457200" lvl="1" indent="0">
              <a:lnSpc>
                <a:spcPts val="2000"/>
              </a:lnSpc>
              <a:buNone/>
            </a:pPr>
            <a:endParaRPr lang="en-US" dirty="0" smtClean="0">
              <a:solidFill>
                <a:schemeClr val="tx1"/>
              </a:solidFill>
            </a:endParaRPr>
          </a:p>
          <a:p>
            <a:pPr marL="0" indent="0">
              <a:lnSpc>
                <a:spcPts val="2000"/>
              </a:lnSpc>
              <a:buNone/>
            </a:pPr>
            <a:r>
              <a:rPr lang="en-US" sz="1800" dirty="0" smtClean="0">
                <a:solidFill>
                  <a:schemeClr val="tx1"/>
                </a:solidFill>
              </a:rPr>
              <a:t>The </a:t>
            </a:r>
            <a:r>
              <a:rPr lang="en-US" sz="1800" b="1" dirty="0" smtClean="0">
                <a:solidFill>
                  <a:schemeClr val="tx1"/>
                </a:solidFill>
              </a:rPr>
              <a:t>decision tree</a:t>
            </a:r>
            <a:r>
              <a:rPr lang="en-US" sz="1800" dirty="0" smtClean="0">
                <a:solidFill>
                  <a:schemeClr val="tx1"/>
                </a:solidFill>
              </a:rPr>
              <a:t> model showed the best results, but only slightly outperforming the other predictive models within 5% difference.</a:t>
            </a:r>
            <a:endParaRPr lang="en-US" sz="1800" dirty="0">
              <a:solidFill>
                <a:schemeClr val="tx1"/>
              </a:solidFill>
            </a:endParaRPr>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a:t>
            </a:fld>
            <a:endParaRPr lang="en-US" dirty="0"/>
          </a:p>
        </p:txBody>
      </p:sp>
      <p:cxnSp>
        <p:nvCxnSpPr>
          <p:cNvPr id="10" name="Straight Connector 9"/>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531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1" y="884108"/>
            <a:ext cx="3768584" cy="3105096"/>
          </a:xfrm>
        </p:spPr>
        <p:txBody>
          <a:bodyPr>
            <a:normAutofit/>
          </a:bodyPr>
          <a:lstStyle/>
          <a:p>
            <a:pPr marL="0" indent="0">
              <a:lnSpc>
                <a:spcPct val="100000"/>
              </a:lnSpc>
              <a:buNone/>
            </a:pPr>
            <a:r>
              <a:rPr lang="en-US" sz="2000" b="1" dirty="0" smtClean="0">
                <a:solidFill>
                  <a:schemeClr val="tx1"/>
                </a:solidFill>
              </a:rPr>
              <a:t>Launch Success for KSC LC-39A</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Upon inspection, it was found out that KSC LC-39A had the highest success rate with around 76.9%.</a:t>
            </a:r>
            <a:endParaRPr lang="en-US" sz="1800" b="1" u="sng"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40</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2" name="Picture 1"/>
          <p:cNvPicPr>
            <a:picLocks noChangeAspect="1"/>
          </p:cNvPicPr>
          <p:nvPr/>
        </p:nvPicPr>
        <p:blipFill>
          <a:blip r:embed="rId3"/>
          <a:stretch>
            <a:fillRect/>
          </a:stretch>
        </p:blipFill>
        <p:spPr>
          <a:xfrm>
            <a:off x="4671119" y="1182766"/>
            <a:ext cx="6840000" cy="5352144"/>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083103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260491" y="884108"/>
            <a:ext cx="6568934" cy="3105096"/>
          </a:xfrm>
        </p:spPr>
        <p:txBody>
          <a:bodyPr>
            <a:normAutofit/>
          </a:bodyPr>
          <a:lstStyle/>
          <a:p>
            <a:pPr marL="0" indent="0">
              <a:lnSpc>
                <a:spcPct val="100000"/>
              </a:lnSpc>
              <a:buNone/>
            </a:pPr>
            <a:r>
              <a:rPr lang="en-US" sz="2000" b="1" dirty="0" smtClean="0">
                <a:solidFill>
                  <a:schemeClr val="tx1"/>
                </a:solidFill>
              </a:rPr>
              <a:t>Payload Mass vs. Launch Outcome for All Sites </a:t>
            </a:r>
          </a:p>
          <a:p>
            <a:pPr marL="0" indent="0">
              <a:lnSpc>
                <a:spcPct val="100000"/>
              </a:lnSpc>
              <a:buNone/>
            </a:pPr>
            <a:r>
              <a:rPr lang="en-US" sz="2000" b="1" dirty="0" smtClean="0">
                <a:solidFill>
                  <a:schemeClr val="tx1"/>
                </a:solidFill>
              </a:rPr>
              <a:t>by Booster Version</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The success rates for launches with small payload masses are relatively higher than the launches with heavy payload masses.</a:t>
            </a:r>
          </a:p>
          <a:p>
            <a:pPr>
              <a:lnSpc>
                <a:spcPct val="100000"/>
              </a:lnSpc>
            </a:pPr>
            <a:r>
              <a:rPr lang="en-US" sz="1800" dirty="0" smtClean="0">
                <a:solidFill>
                  <a:schemeClr val="tx1"/>
                </a:solidFill>
              </a:rPr>
              <a:t>Specifically, payload masses between 2,000 kg and 5,000 kg have the highest values for success rate</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41</a:t>
            </a:fld>
            <a:endParaRPr lang="en-US" dirty="0"/>
          </a:p>
        </p:txBody>
      </p:sp>
      <p:sp>
        <p:nvSpPr>
          <p:cNvPr id="5" name="AutoShape 4" descr="data:image/png;base64,iVBORw0KGgoAAAANSUhEUgAACggAAAH4CAYAAACVRfSiAAAAOXRFWHRTb2Z0d2FyZQBNYXRwbG90bGliIHZlcnNpb24zLjUuMiwgaHR0cHM6Ly9tYXRwbG90bGliLm9yZy8qNh9FAAAACXBIWXMAAA9hAAAPYQGoP6dpAACScElEQVR4nOzdeZjVZcE+8PuwDesMIpsLLiCIuOOeqblrZprkkkuZWZZWmmal1VvWa/YzTdNSK1+TNrVyyS3XpNzIFRcEUVRE2RSEYZ2B4fz+mETHGRRkmMOc+Xyu61x6nuec53ufwmHmzH2ep1AsFosBAAAAAAAAAAAAykq7UgcAAAAAAAAAAAAAmp+CIAAAAAAAAAAAAJQhBUEAAAAAAAAAAAAoQwqCAAAAAAAAAAAAUIYUBAEAAAAAAAAAAKAMKQgCAAAAAAAAAABAGVIQBAAAAAAAAAAAgDKkIAgAAAAAAAAAAABlSEGwBRWLxVRXV6dYLJY6CgAAAAAAAAAAAGVOQbAFzZ07N1VVVZk7d26powAAAAAAAAAAAFDmFAQBAAAAAAAAAACgDCkIAgAAAAAAAAAAQBlSEAQAAAAAAAAAAIAypCAIAAAAAAAAAAAAZUhBEAAAAAAAAAAAAMqQgiAAAAAAAAAAAACUIQVBAAAAAAAAAAAAKEMKggAAAAAAAAAAAFCGFAQBAAAAAAAAAACgDCkIAgAAAAAAAAAAQBlSEAQAAAAAAAAAAIAypCAIAAAAAAAAAAAAZUhBEAAAAAAAAAAAAMpQh1IHgLZscd3SLFxcl8rOHUsdBYAPMn1s8uj/JdWvJ+vvkGx/QtK1V6lTAQAAAAAAAMBytYkdBI8//vgceuihTc5ttNFGKRQKjW4//elPGzxu5MiR2XHHHdOtW7f06NEju+++e2699dYWSE85ql2yNP9763PZ9kd3Z6sf3pUDf3F//j3hjVLHojWaPTm57ZvJ5bsmfzgsGX97qRNBeZpwV/LrPZLH/i+ZcEfyzx8nv/lYMs/XbgAAAAAAAADWXG2iIPhBfvSjH2Xq1KkNbl/72teWzX/zm9/MSSedlCOOOCJPPfVUHnnkkey222455JBD8stf/rKEyWmtfnDz2Fz5wMuZV7MkSTJuanVOHPlYnptSXeJktCrVU5Mr904e/W0y/dlk4r3JtZ9JHvltqZNB+bnz7GTp4oZjsyclD/s+AADK2tzp9R/I+cU2yRW7Jf/5TbJ0aalT0Rq9+WJyzw+Tv5+SPHVtsqS21IkAAAAAgDbCEcNJevTokf79+zc5N3r06Fx44YW55JJLGpQGzz333CxatCinn356DjnkkAwYMKCl4tICFi2uy3WPTs6942eka8f2OWz4etlv86b/jKys2Qtqc/3jrzUar61bmt8//Ep+OmKrZrkObcB/Lk/mTW88Puq8ZPhnkw4VLZ8JylH1lGTmC03Pvfyvls0C0JKKxWThW0lFZdLej460QYuqk6v2T956+Z2xf5yZvDkhOeiC0uWi9Rl/e/LXzyV1/y0FPvnH5PGRyXE3Jh07lzYbAAAAAFD27CD4Aa655pp07949J510UqO5M844I4sXL87111/f5HNrampSXV3d4Maab0nd0hz/u0fyg5vH5t8T3sgdY6flS394PBfc+XyzrD+9uia1dU3vODH5rQXNcg3aiNefaHp8wczkrUktmwXKWUWPpH2npue69WnZLAAt5anrkl9snZy/cXLB4GTU/6svDEJb8tQ1DcuBb3vsqvoPEMCKWFqX3H7mO+XAt736UDLmj6XJBAAAAAC0KQqCSb797W+ne/fuDW6jRo1KkkyYMCGDBg1Kp06NiwHrrrtuqqqqMmHChCbXPe+881JVVbXsZpfB1uHOsdMz+qVZjcav+NfEzKhetMrrb7h211R16djk3Fbr91zl9WlDqpbzNaV9RdK9b8tmgXJW0SPZ8vCm57b7fMtmAWgJE+5KbvxS/VHqSbJwVjLqJ8m/7ZhGGzP1qabHi3XJ9LEtm4XWa8ZzSXXjUwSSJC/c3bJZAAAAAIA2SUEwyZlnnpkxY8Y0uO20004r9NxisZhCodDk3FlnnZU5c+Ysu02ePLk5Y7OaPPLyzCbHlywt5rFJb63y+p07ts9X99yk0XifHhU5/iMbrfL6tCE7npi0a+K4v20+k3Tp2eJxoKwdeH6y+aeSwn+/daqoSvY7Nxn68dLmAlgdRv+q6fH/XJEsbXonbChLa2384ebg3Sp6fLg5AAAAAIBm0kSzpO3p3bt3NtmkcWErSYYMGZIHHnggtbW1jXYRnDJlSqqrqzN48OAmn1tRUZGKiopmz8vq1afH8v8/e7+5lfHF3QdmnZ6d84eHJ+WNeTXZaeO1c/LHBqVfZedmWZ82Yr3tkiP/lNz9P8mbzycduyXDj0v2/VGpk0H5qeieHH51Uj01mTsl6TM06dSt1KkAVo/ZrzY9vuDNZPF8hRbajuHHJQ//Mlk0u+H4kAOT3k2/hwCNrLVRsuFHk0kPNJ7b5pgWjwMAAAAAtD12EPwARx11VObNm5df//rXjeYuuOCCdOzYMSNGjChBMlaXEdutny4d2zcaH9q/R3bYqFezXecTW62b607aJf8842M577AtM6BX12ZbmzZk0wOSrz6SnDkx+dZLyYH/L+mgmAyrTeU69eVc5UCgnK23XdPjvYcoB9K29OiffO7mZKPd6u937JZsf0Iy4srS5qL1Oew3ybrD37nfoUuy74+TQXuWLhMAAAAA0Ga0mR0E58yZkzFjxjQY69Wrvuw1d+7cTJs2rcFc165dU1lZmV122SWnnnpqzjzzzNTW1ubQQw/N4sWL88c//jG/+MUvcvHFF2fAgAEt9TJoAetUdcn/fW77fPemZ/Pym/OTJDtt3Cs/P3Kb0gaD99Otd6kTAADl4qOnJ8/fkdTOfWes0C7Z87ulywSlss7WyfG3JosXJe07Ju0af5gMPlDVesmX7kumPJnMfzNZf/uky1qlTgUAAAAAtBGFYrFYLHWI1e3444/PyJEjG41/7nOfy6hRozJp0qRGcyeddFKuuOKKZfevuuqqXH755Rk7dmwKhUKGDx+eb33rWzn44INXOEd1dXWqqqoyZ86cVFZWfrgXQ4spFouZ+Ma8dOnUIev17FLqOAAA0HJmjEse/EV9mWWtjZKdT04G7lHqVAAAAAAAAKykNlEQXFMoCAIAAAAAAAAAANBS2pU6AAAAAAAAAAAAAND8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AAAAAFCGOpQ6AEDZmzkxmTc96b9lUtGj1GkAKLVX/5O8NCrp2ivZYkT9PwEAWO1GvzQz/xw/I106ts+h266XjXt3K3UkAABgRc0Ynzzym+StV5J1t0l2/FLSo3+pUwFAq1AoFovFUodoK6qrq1NVVZU5c+aksrKy1HGA1W3BrOT6E5OJ99bf79Q9+dhZyUe+WtpcAKtLsVhffJv+bNJrUDJk/6Rd+1KnWnMsXZrc9OXk6eveGauoTI6+LtnwI6XLBQDQBnzn+qdz7aOTl91v366Q80dslRHbrV/CVEBb9sL0uRn98qz06d4pew3tl04dHPgEAMv18r+TPx2eLFn0zlj3fskX7k7W2rB0uQCglVAQbEEKgtDGXHtMMv7WxuPH/C0ZvG/L54H3Mb9mSe5+bnoW1NblY5v2ybo9u5Q60odSLBZTKBRKHaNtqplX/wbNqw+9M9Z3WHLcTUmPfiWLtUZ59obkb59vPL7WRsnXxyT+7ALlavF/37zv2Lm0OWjdli5NaufV78ru70xW0kMvvpmjr/xPo/FundrnP9/dJ90rHLICtJxisZizb3w21zzy6rKxdas6Z+QJO2ZwP6ePsIZ54/nkoUuSac8maw9KdjklWW+7Uqda8yyqTl57NOnWO1ln61KngfL06z2SqWMajw//XPLJS1o8DgC0Nm32I2nHH398Dj300CTJjBkzctJJJ2WDDTZIRUVF+vfvn/333z8PP/zwssc/+eST+cQnPpG+ffumc+fO2WijjXLkkUfmzTffLNErANZo895Inr+96bknRrZsFvgAD018M7ucd29Ou25Mzr7xmex2/n25fNTEUsdaKa/PXpiT//R4hnzvHxn6/X/kW397KrMX1JY6Vtvy7581LAcmyYznkru+V5o8a6JxtzQ9/tYrydSnWjQKQIuonpJcd2xy3nrJT9ZJ/nxU/dc8WFkP/yr5+WbJTwckv9g6efJPpU5EK3PPuBlNjs+vrctDL3pvD2hZNz81pUE5MEmmzFmUM/7q58JGltYlrz2WTBlT6iRt07Rnkt/ulTz5x/pSzrPXJ/+3fzLxvlInW7P859fJhUOTPx6W/Hr35DcfS+a8VupUtEYLZyePX508cHH9f3+8o2Ze0+XAJHnl/haNAgCtlY/HJhkxYkQWL16ckSNHZuDAgZk+fXruvffezJo1K0l9gXCfffbJwQcfnDvvvDM9e/bMyy+/nJtvvjkLFiwocXpgjVRTnRSXNj23cHaLRmnrapbU5dpHJufu56anU4d2OWSbdXPINuuVOtYao2ZJXb5+zZOpXrRk2Vjd0mL+3x3j89FNemfL9atKmG7FLFpcl6N+83Amz1qYJFlcV8xfHnstL8yYlxtP3rXE6dqQ525azvjfk8N+Y6ef5P2PW27n23KgzCytS/7wqeSN8e+MTfhHfXn8q48mHSpKl43W5T+/Tu48+537syclfz85qeieDDukdLloVSo6Lv8z0p07vs/3aKwWT02enRdmzMum/Xq0ip85obnd8tTUJseffm1OJs2cnw3X7tbCidZQE+9L/n5KUv16/f3eQ5IR/5ess1Vpc7Ul/zq/fgfnd1u6OPnn/yaD9ixNpjXNpIeSf3yr4diUJ5O/nZB84a7SZKJ1evn+5JrPJLVz6+/f84Nkhy8mB11Q2lxrig6dk4rK+t+9vVe3vi2fBwBaoTb/m8jZs2fngQceyKhRo7LHHnskSTbccMPsuOOOyx7z0EMPpbq6OldeeWU6dKj/n2zjjTfOXnvtVZLMsCJqltTltqen5rFJb6Vfj845fPv1W+2Roa3SWhsnPTes/+XVew38WIvHaauWLi3mxJGP5f4X3tkR4p/jZ+SJSW/lnEO2aNZrLayty+yFtenXo3PatWs9RaiHJ87Mm/Oa3mnvlqentIpf1tz69NRl5cB3e/LV2Rn90szsPHDtEqTiHcVSB1hzbDEieeavjcf7DE36N+/XJCBJsZi88kD9jnXrbpP037LUidqWF+5uWA582+xJ9Tuqbvnpls9E6/TQL5sef/hXCoKssEO3WS9X/Gtiiu/51rR/Zed8ZJCfF1rK/Jol+fIfH2/wM/oeQ/rkimO3S5dOipq0HUvf+8XoXZYs9TN0kvrTWa49Oln8rg0a3pyQ/PnI5NSnkg6dmu9ai6qT+W/Uv5fbvs3/yqyhyY80Pf76Y8nSpUm7NntI2TuWt7P15P8kb76Q9B7csnlonZbWJTee9E458G2P/jYZsn8yeN/S5FqTtO+QDP9s8nATPx/u8IWWzwMArVCb/+69e/fu6d69e2666abU1NQ0+Zj+/ftnyZIlufHGG1N8nx/e36umpibV1dUNbtAS5tcsyRG/Hp3T//JU/vyfV3PRPROyz8//ldEvzSx1tLajXbvkwP+XtOvYcLzv5smOXyxNpjZo1IQZDX7x8Lbfj56UV2c2zw6wNUvq8oO/P5vhP747u5z3z+xxwX255akpzbJ2S6h7nzeel9S1jjelX3lz/oeao5kt7xf0ww6xe+DbNj0w2fmUJO/636N7/+Sw35YsEpSt+W8mv90zGfmJ5OavJld8NPnLZ5O6xaVO1na831HCjhlmRS1dmsx5tek5f45YCZv275H/PXSLdH7XToJ9e1Tk8mOHp0P7Nv/2aIv5+d0TGv2M/q8Jb+TieyeUKBGUxgFb9G9yfNN+PTKoT/cWTrOGeuavDcuBb5s7JXnx7ua5xpKa5JZTk59tklw6PLl4i/qjdHlH1XJOYemxjnLg2xbNfp85vxNkBb326Du7pb7X8k5taYv2/kF9SfDt37tVVCZ7fT/Z6ojS5gKAVqLNfwffoUOHXH311Rk5cmR69uyZXXfdNWeffXaefvrpZY/Zeeedc/bZZ+foo49O7969c+CBB+ZnP/tZpk+f/r5rn3feeamqqlp2GzBgwOp+OZAk+f3Dk/LU5NkNxhbU1uV//v5saQK1VZsemHz5/mSnryTDDk0OPL/+WIHOa/6ObOXikZffanK8WEwefWVWs1zjx7c+l5EPT8rCxXVJksmzFubUa5/MIy83z/qr20cG9U5l56Y/HX3glk2/Yb2m2WydyuXODX2fOZrZ7mcmA3ZuONZnaLLfuaXJs6Y64CfJ1x5PPnFRcsTvk9OedjxSKSypTZ69IXng4uTlf5c6DavDP75df6zTuz339/odx2gZ627zPnPbtlgMWrl27ZJ1tm56zp8jVtIxO22Y0WftnV8dPTy/O36HPPidvbLtBmuVOlab8vcxTf/i+6Ynl/MLcShTI4avnwPfUxLs2bVjzv+0nw2XWdj0e3pJkgXN9J7bHWclj1+d1P1344i5U+uPNJ74z+ZZvxzs9JXljH+5ZXOsyTbZp+nxbn2938NKeJ8PVxfa/K/y39GhU/LJS5Mznk9Ouj85Y3yy+zdLnQoAWg3fVSQZMWJEpkyZkptvvjn7779/Ro0aleHDh+fqq69e9phzzz0306ZNyxVXXJFhw4bliiuuyNChQ/PMM88sd92zzjorc+bMWXabPHlyC7waSO4bP6PJ8QnT52XyrObZNY0V1Hez5MCfJkeMTHY6KanwKeCW1LdHxfLnKpc/t6Lm1SzJXx97rdH40mIy8uFXVnn9ltClU/v87PCt06lDw28Jvrjbxtlho14lSrVy9tu8X5MlwY9t2ifbDOjZ8oHaqooeyQl3JMfekOz7o+TIPyVffjDp0a/UydY8aw9Ktj+hfnfFDqv+tYiV9Nak5Fc7JH/7fHLPD5KRBye/PzRZvKjUyWguS2rry4BNeeZvLZulLdtg52STJo5B2nDXZNBeLZ+H1utjZzf+pVj7ivoPJ8BK6tm1Uw7aap3sObRvOto5sMXVLF7a9PiSpsehXLVvV8jlx26Xv5y0S07fd0jOO2zL3P+tPbO19zDeMfBjTY8X2iUD91j19WvnJ2P+3PTcI1eu+vrlYqvD6z/03q1v/f3OVcke30l2PbW0udYk2xydbPjRhmPtOiQfPz9p37Hp58B7rb9DUrVB03PDDm3RKK1Ct7XrC7idupU6CQC0KoXiypyZW0aOP/74zJ49OzfddFOT8yeeeGLuvvvuTJo0qcn52trabLvtttl+++0zcuTIFbpmdXV1qqqqMmfOnFRW2tGI1efzv3sk9z3/RqPxQiF57Lv7ZO3uygi0DbPm12aPn92XuYuWNBgf2Kdb7vnGHmnXbtWOPZ08a0F2O/++JueGb9AzN5y86yqt35JmzF2UW5+amgW1S7LX0H4Ztm7r+ntq9oLa/OLeF3LX2Onp2L6QT269bk7ec5N07ti+1NGANc2fjkheuLPx+N7/k+x2RsvnofktXpSc2z9JEz/q9t40+eojLR6pzVpSkzx0aTL2xqS4tL4Y/ZGvJ526ljoZrc3L/04e+mUy88Wk/xbJrqcl6w0vdSpgJX3jujG5sYndAo/Yfv2c/+nl7BYKtF3XfzF55i8Nx3Y7o/5nt1U15/XkomFNz627bfKlUat+jXJStziZNyPp1tsHHZuypLb+Z56X/5V07ZVsc2zSd2ipU9HavPqf5Joj37WDaiH5yFeT/f63pLEAgPLR9JmCZNiwYcstDyZJp06dMmjQoMyfP7/lQsEKGrHd+k0WBPfctK9yIG1Kr26dMvKEHXP2Dc9k/LS5SZKdNu6VCw7fepXLgUmyTlXn9K/snGnVjXedGt7Kjqrq26NzTvjoxqWO8aH17NopPzh48/zg4M1LHQVYk9XOT168u+m5sTcqCJaLjp3rj3lq6v/roQe1fJ62rENF/XE/jvxhVW28e/0NaNW+dcCmeXzSW3n1XadbbNy7W76536YlTAWssT716/rv38ffmrTvlGz56ebbibrHOknPDZPZTWwQscEuzXONctK+Y1K1XqlTrLk6dEq2PrL+Bh/WBjslpz1b/zVv4exkk72T3oNLnQoAKCNtviA4c+bMHH744TnhhBOy1VZbpUePHnnsscdy/vnn55BDDkmS3Hrrrbn22mtz1FFHZciQISkWi7nlllty++2353e/+12JXwE09omt1s3YKdW58v6XsriufueUbQb0zE9HbFniZNDyhm+wVu44bfdMmjk/nTq0yzpVXZpt7Q7t2+WM/YbkW9c/nXfvx9unR0W+sFvrLdsBtE2rXhxnDXLg/0uuHpvMnfLO2LrbJh89rWSRAKCtW6eqS+48bffc8vSUTJwxL4P79cgntlrHzu9A09q1SzY/tP62Otbe54fJ9V+o3+n6bd37J7t8tfmvB7AiKronWx9V6hQAQJlq8wXB7t27Z6eddspFF12UiRMnZvHixRkwYEC++MUv5uyzz05Sv5tg165dc8YZZ2Ty5MmpqKjI4MGDc+WVV+a4444r8SuApn37gKH5/Ec2ypjJs9O/qnO2Wr9nqSNBSW24drfVsu7h2w9I/6rO+f3DkzK9elG223CtfHG3gc1aRASgmXTqlgzeL5lwR+O5LQ5r+TysPmsPSr72WPLs9cmsl5N1t0k2PShp3+Z/BAaAkurSqX2O2H5AqWMA1P8MWLlu8shv6o8cHrBjsvNX6scAAADKTKFYfPeeR6xO1dXVqaqqypw5c1JZWVnqOAAA0PbMfjX5/SHJrJfeGdtkn+SoP9cfhwoAAAAAAABlREGwBSkIAgDAGqBucf0ugm9NStYbnmz4kVInAgAAAAAAgNXC+UoAAEDb0r5jstnBpU4BAAAAAAAAq127UgcAAAAAAAAAAAAAmp+CIAAAAAAAAAAAAJQhBUEAAAAAAAAAAAAoQwqCAAAAAAAAAAAAUIYUBAEAAAAAAAAAAKAMKQgCAAAAAAAAAABAGVIQBAAAAAAAAAAAgDKkIAgAAAAAAAAAAABlSEEQAAAAAAAAAAAAypCCIAAAAAAAAAAAAJQhBUEAAAAAAAAAAAAoQwqCAAAAAAAAAAAAUIYUBAEAAAAAAAAAAKAMKQgCAAAAAAAAAABAGVIQBAAAAAAAAAAAgDKkIAgAAAAAAAAAAABlSEEQAAAAAAAAAAAAypCCIAAAAAAAAAAAAJQhBUEAAAAAAAAAAAAoQwqCAAAAAAAAAAAAUIYUBAEAAAAAAAAAAKAMKQgCAAAAAAAAAABAGVIQBAAAAAAAAAAAgDLUodQBAABIFi2uy/VPvJaHJ85M7+4VOXKHAdlsncpSxwIAAOC9poxJ5k1P1tsu6da71GkAAAAA3peCIABAiS2srctRvx2dpybPXjb2h9GT8oujtskntlq3dMEAANqCOa8no36SvHB30ql7ss1nkl1PS9p3LHUyYE0zd3py3bHJa4/U32/fKdntjORj3yltLgAAAID34YjhJMcff3wKhUIKhUI6duyYgQMH5pvf/Gbmz5+/7DEjR47MjjvumG7duqVHjx7Zfffdc+utt5YwNQBQLq599NUG5cAkqVtazI9ueS6L65aWJhQA0DImPZTccFLyx08nD16S1MwtdaK2ZVF18rsDkif/WL8b2KyJyT//N/n7V0udDFgT/f3kd8qBSVJXm4w6Lxl/W+kyAQAAAHwABcH/OuCAAzJ16tS89NJL+d///d9cdtll+eY3v5kk+eY3v5mTTjopRxxxRJ566qk88sgj2W233XLIIYfkl7/8ZYmTAwCt3QMvvNnk+Iy5NXl+mpIAAJStx69Ofvfx5OlrkxfvTu7+fnLVgUnNvFInazueujaZ/Wrj8aevS2a91PJ5gDXX3OnJi/c2Pffkn1o2C6wpaucnM8bVF+4BAABYYzli+L8qKirSv3//JMnRRx+d++67LzfddFM+97nP5cILL8wll1ySr33ta8sef+6552bRokU5/fTTc8ghh2TAgAGlig4AtHJVXZd/fF1VF0fbAUBZWrwwueeHSYoNx6c/kzz5h2Tnr5QiVdsz/dnlTBSTGeOTXgNbNE5b98bcmrw6a3427t09vbp1KnUcaKh2Xhp9zX5bjXIUbdB95yUP/yqpnZt07Jrs8IVknx8l7exLAQAAsKbxk9pydOnSJYsXL84111yT7t2756STTmr0mDPOOCOLFy/O9ddfX4KEUFrzapbkhzePzTY/uiubff+OfP2aJzNl9sJSxwJolY7cvukPGnx0k94Z0KtrC6cBAFrE9LHJwreannvlgZbN0pb1Hrz8ubU3abkcbdySuqU564Znsst592bE5Q9n55/cmx/d8lyWLl1OGQtKodfA5X9dGLJ/y2aBUnv0yuRfP60vBybJ4gXJQ5cmD15U2lwAAAA0SUGwCY888kj+/Oc/Z++9986ECRMyaNCgdOrU+FPL6667bqqqqjJhwoQm16mpqUl1dXWDG5SLk/7wWK5+6JXMXrA4CxfX5eanpuTI3zychbV1pY4G0OrsNHDt/PiQzdOj4p3NnXfcuFd+fuTWJUwFJVI7P7nvJ8mvdkou2yX51/nJ4kWlTgUtr1hMRl+e/Grn5IJNkxtOSma9XOpUNKduvT/cHM1rm2OS7v0aj296UNJnSMvnaaMu+eeLueaRV7Pkv4XA2rqluerBl3PVg77usQYpFJKPX5B06NJwfL3tk+1PKE0mKJVH/2/lxgEAACgpRwz/16233pru3btnyZIlWbx4cQ455JBceuml+dznPve+zysWiykUCk3OnXfeeTnnnHNWR1woqacmz86DL85sND551sLc/NTrOXKHDUqQCqB1O26XjTJiu/XzzGtzsnb3imzSt3upI0HLKxaTPx2eTHrwnbEZzyWvPpwcd2PpckEp3Hl2Mvqyd+4/fW3y0n3Jlx9MuvcpXS6az1obJYP2Tibe23C80C4Z/v7vRdCMuvZKjr8tufsHyQt3JZ261ZcG9/5+qZO1Kdc88upyx0/czTHPrEEG7Zmc8p/kyT8m86YlG3wk2eKwpENFqZNBy5o3venxudNaNgcAAAArREHwv/bcc89cfvnl6dixY9Zdd9107NgxSTJkyJA88MADqa2tbbSL4JQpU1JdXZ3Bg5s+juass87K6aefvux+dXV1Bgxo+ghBaE0mvjHvfebmt2ASgPLStVOH7DRw7VLHgNKZ+M+G5cAG4w8lG36k5TNBKcx/s/7YtveaNz15/OpkjzNbPBKryWG/TW76cvLC3UmK9TvZ7f+TZL3hpU7WtvQenHzmz6VO0aa9Nb+26fEFi1s4CayAtTZM9vpuqVNAaW34kWTcLY3HN9q15bMAAADwgRwx/F/dunXLJptskg033HBZOTBJjjrqqMybNy+//vWvGz3nggsuSMeOHTNixIgm16yoqEhlZWWDG5SDIf16LHdu0/eZAwB4X1PHvM/cUy0WA0ruzQlJXdNlmUx/pmWzsHp1Wzs55q/JN8YmX36g/p9bfrrUqaDF7bpJ08dqL28cgBL72NlJRVXDsY5dk73+pzR5AAAAeF92EPwAu+yyS0499dSceeaZqa2tzaGHHprFixfnj3/8Y37xi1/k4osvtisgbc4W61Vlr6F988/xMxqMD+zTLQdttU6JUgEArd5aG324OSg3a22cFNonxbrGc2tv0vJ5WP2q1qu/QRv17QOG5olX38rcRUuWja3drVO+sU/Tp3YAUGL9hiUn/Sv5z6+TGWOT3kOSHU9K+gwpdTIAAACaUCgWi8VShyi1448/PrNnz85NN9203MdcddVVufzyyzN27NgUCoUMHz483/rWt3LwwQev8HWqq6tTVVWVOXPm2E2QVm/R4rpc+s8XctOTU1KzpC77Duufb+w7OH17dC51NACgtVpSm/xqx+StlxuO9940OfnhpF370uSCUrjxK8lT7znytKIq+cqDSU8fUgPKz+uzF+ZPoydl4hvzsmn/yhy70wbpW+k9BgAAAABYVQqCLUhBEAAAPsDsyck/vp1MuCMpFJKhByUH/L+k0i7FtDFLapNRP0keH5ksmp1svEey7znJOluXOhkAAAAAANCKKAi2IAVBAABYQUtqkhSSDp1KnQRKr1isL8wCAAAAAACspA6lDgAAANBIh4pSJ4A1h3IgAAAAAADwIbUrdQAAAAAAAAAAAACg+SkIAgAAAAAAAAAAQBlSEAQAAAAAAAAAAIAypCAIAAAAAAAAAAAAZUhBEAAAAAAAAAAAAMqQgiAAAAAAAAAAAACUIQVBAAAAAAAAAAAAKEMKggAAAAAAAAAAAFCGFAQBAAAAAAAAAACgDCkIAgAAAAAAAAAAQBlSEAQAAAAAAAAAAIAypCAIAAAAAAAAAAAAZUhBEAAAAAAAAAAAAMqQgiAAAAAAAAAAAACUIQVBAAAAAAAAAAAAKEMKggAAAAAAAAAAAFCGFAQBAAAAAAAAAACgDCkIAgAAAAAAAAAAQBlSEAQAAAAAAAAAAIAypCAIAAAAAAAAAAAAZUhBEAAAAAAAAAAAAMqQgiAAAAAAAAAAAACUIQVBAAAAAAAAAAAAKEMKggAAAAAAsKYoFpO505LaBaVOAgAAAJSBDqUOAAAAa4xHr0xGX57Mnpysv32y59nJRh8tdSoAAKCtGHdLcvf/JLNeSjp0SbY5Otn/J0nHzqVOBgAAALRShWKxWCx1iLaiuro6VVVVmTNnTiorK0sdBwCAd3vwkuTu7zcca98pOeGOZL3tSpOJVus/L83MAy++maouHXPINuulT4+KUkda41QvWpz7xs9Iknxs076p6tKxxIlW0sK36gvFL96bdOmZbHtssvmnSp0KaMsWVSczxiWV6yQ9N2j25RfW1uVfE2aktq6YPQb3SVXXVvZ1m7albklSaJe0a2UH6Lz2WPJ/+yXFuobjwz+bfPLS0mQCAAAAWr2yLwhOmzYt5513Xm677ba89tprqaqqyuDBg3PsscfmqquuyqOPPrrc52644YZ55ZVXkiRjx47NOeeck/vuuy/V1dXZYIMNctRRR+Wss85K165dVyiLgiDQWtUtLWZpsZiO7VvZG+sAK6puSXLhpsmCNxvPbf6p5PCrWzwSrdPSpcV84y9j8vcxU5aNdenYPr8+brvsPqRPCZOtWW5/Zmq++densqC2/pffXTq2zwWHb52DtlqnxMlWUM285Mp9kjfGNRz/2FnJx75TmkxQSi/9K3n2+mRpXbLZwcmQ/ZNCodSp2pYHLkr+fUFSOy9JIdn048mnrkg6N8/7T/e/8Ea++ucnM2fh4iRJ547tcu6hW2bEdus3y/qshMWLkjcnJN37JT36lTrNmufNF5M7z05evDtpX5FsdXiy74/ry/ytwQ0nJU9f23i8fafkmxOSLmu1fCYASmtJTfKv/5c8+aekpjrZZO9k7x8mvTcpdTIAAFqRsi4IvvTSS9l1113Ts2fPnHPOOdlyyy2zZMmSTJgwIVdddVWOPPLI7LfffkmSyZMnZ8cdd8w999yTzTffPEnSvn379OnTJ6NHj84+++yTffbZJ2effXb69euXRx55JGeccUYGDBiQ++67L506dfrAPAqCsPJeemNeXpwxL4P79cjGvbutlmvMXlCbDu3bpXuFU9ffa87CxfnJbePy96deT+2SpdljSJ9896Bh2aRv92a9zpjJszNh2twM6ts9223ozW6gBObNSC4Y3PRcvy2SrzzYsnlWxfjbGr5pvMMXk4rm/brN8t3+zNSc/KcnGo33r+ycB769Zzoo22fmvJrs8tN/pnbJ0gbjnTq0y0Pf2Su9u7eC3RYf+W1y+zcbj3fonJw+Lunaq+UzQanc++Pk/gsajg3/XPLJS0qTpy0ad0ty3bGNx7c6MjnsN6u8/ILaJdnpJ/dm7qIlDcbbtytk1Dc/lgG9VuyDszSDR69M/vm/9bvYFtolww5JPvnLZv1e7/FJs3LTk1NSs6Qu+w7rn30265tCayn8LpqT/HLHZN60huMbfjT5/G2lybSyfndQMumBpue++ljSezk/swC0UnMWLM4v7n0hdzw7Ne3bF3LwVuvma3sNTpdO7Usdbc3xty8kz/6t4Vi3vsnJo5Nua5cmEwAArU5Zt2FOPvnkdOjQIY899li6dXunWLTllltmxIgRKRaLy97gWrRoUZJk7bXXTv/+/Zc9tlgs5gtf+EI222yz3HDDDWn332MpNtxwwwwZMiTbbrttLrroonz7299uwVcG5a9mSV2+cd2Y3P5M/Zu6hUJy0Jbr5OdHbJNOHZrnF+tjp8zJ//x9bB6f9Fbatytk38365ceHbuEIwHc56Q+PZfRLs5bdv+/5N/LslNG55/Q9muUYwAW1S3LSHx7P/S+8s2PXLgPXzm8/t73CJqwm46dVZ37Nkmy5Xs9m+3paFrr0qt+FZd70xnN9hrZ8ng/rXz9L7vvfd+6/cn8y9qb6Y5I7dilZrLbkrrHTmhyfVr0oT78+J8M3UIS/Y+y0RuXAJKldsjT/eHZajtt5wxKkWkmTH2l6fMmiZOpTyaA9WzbPhzS/ZkluePL1PDV5dtZfq0uO3GFA1qnytaLszBiX3H9h8tqjSdWAZOevJEMPap61Z72cPPDzxuNPjKwvCa6/XfNch/f3+Mimx5+9Ifn4Bau8i+A/x89oVA5M6neav+XpKTn5Y3avaREv3pPcdsY794tLk7E31u8s1wxF0CS5fNTE/L87xi+7/5fHXsth266Xnx+5TbOsv9o9/ZfG5cCkvnD3+uPJeq3ga9KAHZouCHbrk/RsBd8jAayEuqXFHPN/o/Ps69XLxi4bNTFPvTY7fzpx5xImW4O89Ur9Tt3vNX9G8uTvk49+o8UjAQDQOpXtb4VnzpyZu+66K6ecckqDcuC7rcinX8eMGZPnnnsup59++rJy4Nu23nrr7LPPPrnmmmuaJTPwjl/c88KycmCSFIvJrU9PzS//+UKzrP/W/Noce+V/8vikt5LUvxlxx9hpOXHk8o8db2uefm12g3Lg296YW5Obnny9Wa7xi3teaFAOTJKHX5qZC+58vlnWB94xaeb8HHzpAzng4vsz4vKH85Gf3pvbn5la6lgrZ8Gs5PZvJRdully0RXL3/yS185tn7fYdmn5TtX1FsuvXm+caq9uCWY13cEqSqWOSZ/7a4nHaqo7vs0NgJ7sHJkkWN1EOXJG5NUrlusufq2odx23Oml+bT/7ygXz/pmfzt8dfy8X3vJD9fv7vPPnqW6WORnN6Y0Lyf/vV/z3w1iv1xfFrj06e+EPzrP/SqPqSUlMm3ts81+CDLWz8c1uSZOnipGbuKi9fs3j5X5vfb45m9tjvmh5/9oZk4exVXn5G9aL8/O7GP4vf8OTrGf3SzFVev0XMeul95l5uuRyrYqcvJz2a+D5jz7OTDh98gk2bsmBW8szfkuduThYvLHUa4EO4+7npDcqBb3vwxZl57JXlfH/T1rz5YpLlHAT3xoQWjQIAQOtWtr+hevHFF1MsFrPppps2GO/du3e6d++e7t27r9CufxMm1H+DvdlmmzU5v9lmmy17zHvV1NSkurq6wQ1YMX97/LWVGl9ZNz75et5asLjR+FOvzcnjk7z5kCSvzFzwPnPNU8j5+5gpTY7f/FTT47Ruj70yK38cPSkPTXwzxeJy3thitfnS7x/PM6/PWXb/zXm1+fo1T+alN+aVMNVKWFqX/P6TySO/TuZOSeZMTh78RfLnI5vvGjt/JTnkV/VHCneuSgbtlXzulmSdrZvvGqvTlCfqdy9ryqSHm/VSL785P7c9PTXPvuvPFPUO2Wa9JscH9emWLdarap6LLK1LHrwkuXT75GebJDd8qb7400rsvVm/tGvis1rtCsm+w/q1fKAPY7vPJR2a2Glv0F6t5ui/K/41MRPfaPg93dyaJfnRrc+VKBGrxUO/qD9y/r1G/bT+a8mq6vw+X9feb47mtfEeTY/3HpJUNf330srYY9M+yy257795/ybHWQ3mv9n0+NLF9UcOr6IHJ76ZxXVN/5z2rwlvrPL6LaL/lh9ubk3So39y4j3JzifX/xwyeP/kmL8l25/QfNeoW5I8dGly+UeTS7dL7vxufdmuNXni98nPN0uu/0Lyl+Pq//2lf5U6FbCSxk9b/u/Mxk1b9Q85lIU+Q5LCcn6V27fp31sCAEBTyrYg+Lb37hL4yCOPZMyYMdl8881TU1Ozyuu/+5ji9zrvvPNSVVW17DZgwIBVvh60FfNrGh9flCTzljO+sl6fvfxPFr/2lk8dJ8mwdZZ/DNXm6zbPL/sW1zW920RTxw7Sei2oXZJjrhydT1/xcL5307M5+rf/yacueyhzmijpsno8PumtPD+98RurS5YWm614vdo9f3sy7ZnG46/c37zlt22PTb7yYPKdV5Pjbkw22Kn51l7dur/PL+h7NM8v75fULc3pfxmTvS4clVP+/EQ+cekDOfq3o1O9yH/Pb/vo4N75+l6bpP27GnD9Kzvn0s8Mb76L3P7N5O7vJzNfSOa/kTx9XXLVAcn81rG7z4BeXXP2xzfLe3+MOuvAzTKgV9fShFpZvQYmR1+X9PnvL2TadUg2Pyz59FWlzbUS/vV802WPJ1+dnTkL/TddNqY81fR49WvLLxutjE0PTLr2bjzesWuyxYhVX58Vs8tXk7Xfc8xv+07J/uc1y/K9u1fkfw4e1qjc/ZWPDcqwdVft+GJWwkYfbXq854bNcvRsZeeOy53r0bnDKq/fIjY/7J2/m99tixFJn00bj6+pqtZLDjgvOenfyTF/SQbv27zr//3k5K7vJdOfSWa+mDz8y+TqTyRLVv298hYxc2Jyy6kNPxy18K3kr5+zkyC0Mhv3bvr0ryQZ+D5zbUrPDZKtjmo83mPd+vewAABgBbWSd3dW3iabbJJCoZDx48c3GB84cGCSpEuXJnZ7aMKQIUOSJM8991y22WabRvPjx4/P4MFN7xBx1lln5fTTT192v7q6WkkQVtDHhvbNbU83Pvpyr6F9m2X9rQf0bHK8UEi2Xr/pubZmk77dc8g26zba5W9Iv+75xFbrNMs19h3WL9c+OrnR+H6tZfcgVsil/3wxD77YsLQyZvLs/PSOcTnvsK1KlKptmbOwdrlzTe2mukaa/j47Wk1/Ntlwl5bLsqbqv0WywUeSVx9qON6hczL8uGa5xFUPvpwbnmh4zPxDE2fmJ7eNy09H+O/5bafvt2mO3HGDPPjim+nZpWM+tmnfdOrQTJ/NmjutfseURuNTkydGJrud3nhuDXTibgPzsU37Ljvq/ONb9s8mfXuUONVKGrhHcsroZM7rSUX3VrdbWvfllD06dWiXiub680rprbVhfQHkvTpXJV3WWvX1O3ZJjv5L8rfPJ7Mn1Y9175986vKkWxPFQVaPbmsnJ95b//fDa48klevV7zbWjIWoY3feMLsMWju3PjU1i+uWZv/N+2fL9VvX171Wb+evJM9en7z1rqNyC+2T/f43abfqX7d3H9In/Ss7Z1p1wx2pO7Vvl0OXs0PyGqdj5+T425J//6z+A0YduyRbHZl85GulTrbmePOF+g+XvNeMscnYG5OtmyihrGmevb7p4+0XvpW8cHcy7JMtnwn4UA7Yon827t0tL7/ZcGfzrdavykcGrV2iVGugT15S/yG1J/9Qvzv4Jvsme3036dqr1MkAAGhFyrYguPbaa2fffffNL3/5y3zta19Lt24f7tNG22yzTYYOHZqLLrooRx11VNq96w23p556Kvfcc0/OO6/pT2RXVFSkoqLiQ10X2rpv7z80j7/yVoM3ptep6pwz9mueX3AcuEX/bL1+VZ56reHRiEduPyAb+XTiMhcevnWGrVOZG554PQsX12XfYf1yyp6bpHPH9s2y/hn7bZpHX5nV4Hi7jdbumm8dMLRZ1mfNcPNyjpK+5ampCoItZLsNe6VLx/ZZuLjxUYK7DW4lv7zvvcn7zA1puRxruiN+n9z81WTCnUmKSa9Bycd/Vv9GcjN4bznwbTeNeT3nfmrLBrvmtXXr9eySI7ZfDR8OeuP5ZOlydlSePrb5r7cabdK3e76+d+s4jvd9NcPxnaVwxPbr5/FJjY+kPHirdZvtez3WALucUl+SeW+RYqcvJx06Nc811t8u+fqY5PXH6r8+rb9j0r5s325ac3Xpmez69dV6iUF9uufUfcrg63Zr1a138sV/Jo/+XzJ5dNJjnWSHLyTrbtssy3ds3y5Xfm77nPLnJzJp5oIkydrdOuW8w7bMuj1X7IPWa4RuaycH/rT+RmNTl7OzbJJMGdM6CoLvt9Nha9kFEUiSVHRon2u+uHN+cvu43DF2WtoXCjl463Vy1oGbLffkrjapfcdkjzPrbwAA8CGV9Tu2l112WXbddddsv/32+eEPf5itttoq7dq1y6OPPprx48dnu+22+8A1CoVCrrzyyuy3334ZMWJEzjrrrPTv3z//+c9/csYZZ2SXXXbJaaedtvpfDLQxG6zdNXeetnv+9sRreXHG3Azu2yMjtls/VV2Wf+TNyujYvl3+9MWdc+X9L+WecdPTuUP7fGr4evnMDhs0y/rlokP7djlpj0E5aY9Bq2X9Pj0qcvupu+Ufz0zL89PnZnDf7vn4luv4pXSZqVtabHJ8yVJHSbeUqi4dc+b+m+ZHtzbchW/3IX1az46dQw9O1h5cf6Tqu623XbLx7qXJtCbq3qf+2NN5M5KaufXFwGZ8U72pkmmS1CxZmrqlRQXBltBrYFJo1/SuKb2VNlhxR2w/IBOmz8vvH34li+vq/67efUif/OCTw0qcjGa14UeSI/+Y3Pvj5I1xSde168uBu32zea/Trl0yYMfmXRNorGuv1VoO2GK9qtx3xsfy5OS3UrNkabbbcK1UdPDzeVlZa+Plz/V6n7k1yaYfT+6/oPF4h87JJnu3fB5glfSv6pxLPtM8ZXcAAGD5CsVisenf2peJqVOn5ic/+Uluu+22vPbaa6moqMiwYcNy+OGH5+STT07Xrl2TJK+88ko23njjPPnkk00eJfzMM8/knHPOyahRo1JdXZ0NNtggn/nMZ3LWWWctW+ODVFdXp6qqKnPmzEllZWVzvkwAWGP98OaxufqhVxqNH7rNurn4KG8AtqTHXpmV6594LXMXLcleQ/vm4K3XTcf2regYybnTkrv/J3nu5qRdh2SLw5J9z2meIxJZIefcMja/e/CVRuN7DOmTkScohrSYG77U+Gi4LmslJ49OevQvTSZarRnVizJ2anUGrNWl9R3zzMqpnZ906NIsR5EC0IpddWDy6kMNx7r1Tb76aP1upK3BXd9LHrr0nfuFdsnBv0iGf7Z0mQAAAGANVvYFwTWJgiAAbdHsBbU5+rf/yXNTq5eNDezdLdd8aef0q+xcwmTAypo5ryZH/mZ0Xpwxb9lY7+6dcu2XdlYsaklLapJR5yVP/CFZNDsZtFeyzzlJPzu/AQDwARa+ldxxdvLs9Uldbf33kgecl/TZtNTJVs7rjyfjb086VCRbjEjWXj2nXwAAAEA5UBBsQQqCALRVS+qW5u7npmf8tLkZ2KdbDtxinXTqYPcaaI0WLa7LzU9NydjX52TDtbvlsOHrpWfXTqWOBQAArIy6JcnSJUlHH9wDAACAcqcg2IIUBAEAAAAAAAAAAGgptu4B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WoVRYEjz/++BQKhUa3Aw44IEny5JNP5hOf+ET69u2bzp07Z6ONNsqRRx6ZN998c7lrjho1KoVCIbNnz25yfuzYsRkxYkQ22mijFAqFXHzxxavhlQHAcoy7NfnNnsm569T/c9ytpU4EAAAAAAAAAKzhWmVBMEkOOOCATJ06tcHtmmuuyYwZM7LPPvukd+/eufPOOzNu3LhcddVVWWeddbJgwYIPfb0FCxZk4MCB+elPf5r+/fs34ysBgA8w7tbkumOSKU8kixfU//O6Y5UEAQAAAAAAAID31aHUAT6sioqKJot6N910U6qrq3PllVemQ4f6l7fxxhtnr732WqXr7bDDDtlhhx2SJN/5zndWaS0AWCn3X9jEYDF54OfJZp9o8TgAAAAAAAAAQOvQancQXJ7+/ftnyZIlufHGG1MsFksdBwBW3Rvjmx6fsZxxAAAAAAAAAIC04oLgrbfemu7duze4/fjHP87OO++cs88+O0cffXR69+6dAw88MD/72c8yffr0Fs9YU1OT6urqBjcAWGl9hjY93nc54wAAAAAAAAAAacUFwT333DNjxoxpcDvllFOSJOeee26mTZuWK664IsOGDcsVV1yRoUOH5plnnkmSbL755stKhQceeOBqy3jeeeelqqpq2W3AgAGr7VoAlLHdzkhSeM9g4b/jAAAAAAAAAABNKxRb4Tm8xx9/fGbPnp2bbrpphR5fW1ubbbfdNttvv31GjhyZSZMmZfHixUmSLl26ZL311suoUaOy55575q233krPnj3fd72NNtoop512Wk477bT3fVxNTU1qamqW3a+urs6AAQMyZ86cVFZWrlB2AEiSjLs1eeDn9ccK9x1aXw4celCpUwEAAAAAAAAAa7AOpQ7QEjp16pRBgwZl/vz5SZINN9ywRa5bUVGRioqKFrkWAGVus0/U3wAAAAAAAAAAVlCrLQjW1NRk2rRpDcY6dOiQ0aNH59prr81RRx2VIUOGpFgs5pZbbsntt9+e3/3udx+47jPPPJMePXo0GNtmm21SW1ub5557Lkn9joSvv/56xowZk+7du2eTTTZpvhcGAAAAAAAAAAAAzaDVFgTvuOOOrLPOOg3GNt1009x+++3p2rVrzjjjjEyePDkVFRUZPHhwrrzyyhx33HEfuO7uu+/eaKxYLGbKlCnZdtttl41dcMEFueCCC7LHHntk1KhRq/x6AAAAAAAAAAAAoDkVisVisdQh2orq6upUVVVlzpw5qaysLHUcAAAAAAAAAAAAyli7UgcAAAAAAAAAAAAAml+zFAQ33njjDBo0KC+++OIKP+fVV1/NwIEDM2jQoOaIAAAAAAAAAAAAALxLh+ZYZNKkSSkUCqmtrV3h5yxevDivvPJKCoVCc0QAAAAAAAAAAAAA3sURwwAAAAAAAAAAAFCGSlYQnDNnTpKka9eupYoAAAAAAAAAAAAAZatkBcE//vGPSZINN9ywVBEAAAAAAAAAAACgbHX4ME/aa6+9mhz//Oc/n27dur3vc2tqavLSSy9lxowZKRQK2W+//T5MBAAAAAAAAAAAAOB9FIrFYnFln9SuXbsUCoV8iKc2MHDgwDz88MPp06fPKq3TWlRXV6eqqipz5sxJZWVlqeMAAAAAAAAAAABQxj7UDoK77757CoXCsvv/+te/UigUst12273vDoKFQiGdO3fOOuusk4985CM56qijPnDHQQAAAAAAAAAAAGDlfagdBN/r7R0Fn3nmmQwbNqw5cpUlOwgCAAAAAAAAAADQUj7UDoLv9dnPfjaFQiFrrbVWcywHAAAAAAAAAAAArKJm2UGQFWMHQQAAAAAAAAAAAFpKu1IHAAAAAAAAAAAAAJqfgiAAAAAAAAAAAACUoQ4r8+D27dsnSQqFQpYsWdJo/MN471oAAAAAAAAAAADAqlupgmCxWFypcQAAAAAAAAAAAKA0Vqog+IMf/GClxgEAAAAAAAAAAIDSKBRt/9diqqurU1VVlTlz5qSysrLUcQAAAAAAAAAAAChj7UodAAAAAAAAAAAAAGh+CoIAAAAAAAAAAABQhjqsroWnT5+eZ599NrNmzUqS9OrVK1tssUX69eu3ui4JAAAAAAAAAAAA/FezFgSXLl2aX//617nsssvy3HPPNfmYYcOG5eSTT85JJ52Udu1sYAgAAAAAAAAAAACrQ6FYLBabY6Hp06fnoIMOypNPPpkkWd6yhUIhSTJ8+PDccsst6d+/f3NcvlWorq5OVVVV5syZk8rKylLHAQAAAAAAAAAAoIw1S0Fw0aJF2W677TJ+/PgUi8X06dMnRxxxRHbcccf069cvxWIxM2bMyKOPPpq//OUvmTFjRpL63QQff/zxVFRUrPILaQ0UBAEAAAAAAAAAAGgpzVIQPO+88/Ld7343hUIhJ5xwQi6++OJ069atyccuWLAg3/jGN/Lb3/42hUIh5557br7zne+saoRWQUEQAAAAAAAAAACAltIsBcFtttkmzzzzTPbdd9/ccccdK/ScAw44IHfddVe22mqrjBkzZlUjtAoKggAAAAAAlLXxtyf3X5DMGJf02TTZ7Yxks4NLnQoAAADarHbNsciLL76YJDn55JNX+DlvP3bixInNEQEAAAAAACil5/+RXHt08vrjyeIFyZQnk+uOTZ77e6mTAQAAQJvVLAXBioqKJMmAAQNW+DlvP7ZTp07NEQEAAAAAACil+y9M0sShRfdf2OJRAAAAgHrNUhAcOnRokmTy5Mkr/Jy3H/v2c1eXGTNm5KSTTsoGG2yQioqK9O/fP/vvv38efvjhJMmTTz6ZT3ziE+nbt286d+6cjTbaKEceeWTefPPNBuuMHDkyO+64Y7p165YePXpk9913z6233rpaswMAAADv46V/JX86PLl0u+Svn0+mPl3qRADQts0Y3/T4G8+3bA4AAABgmWYpCB5//PEpFou54oorVvg5V1xxRQqFQj772c82R4TlGjFiRJ566qmMHDkyEyZMyM0335yPfexjmTVrVmbMmJF99tknvXv3zp133plx48blqquuyjrrrJMFCxYsW+Ob3/xmTjrppBxxxBF56qmn8sgjj2S33XbLIYcckl/+8perNT8AAADQhHG3Jn84NHnhrmTmi8nYG5L/2y+ZMqbUyQCg7eq7nA0B+mzasjkAAACAZQrFYrGJ/f5XTrFYzMc//vHcddddOemkk/Lzn/88nTt3bvKxNTU1OeOMM3LZZZdl//33zz/+8Y9VvfxyzZ49O2uttVZGjRqVPfbYo9H8TTfdlMMPPzwLFy5Mhw4dmlxj9OjR2WWXXXLJJZfka1/7WoO5M844I5deemkmTpy4QscrV1dXp6qqKnPmzEllZeWHe1EAAABActkuyYznGo8P/URy1J9aPg8AkDz/j+Saz6TRMcNH/D4ZdkhJIgEAwDJ1S5LnbkpevCepqEy2+Uyy7ralTgWw2q1UQfDf//73cudqamryve99L4899lj69euXI444IjvssEP69u2bQqGQ6dOn59FHH81f//rXTJs2Ldtvv33OPffcdOrUKbvvvnuzvJj3WrJkSdZaa62ceOKJ+elPf5qKiooG82+X//7yl7/k05/+dAqFQqM1Tj311Fx11VWZOXNmOnXq1GBuypQpWW+99XLRRRfltNNOa/Tcmpqa1NTULLtfXV2dAQMGKAgCAADAqlhSk/xv36bnqgYk33i2ZfMAAO8Yf3ty/wX1xw33GZJ89PRk2CdLnQoAgLaubklyzVHJi3e/a7CQHPyLZLvPlSwWQEtYqYJgu3btmizRrVKAQiFLlixp1jXf7frrr88Xv/jFLFy4MMOHD88ee+yRo446KltttVWS5Lvf/W7OP//8VFZWZscdd8xee+2Vz372s+nXr1+S5MADD8zUqVMzZsyYJtfv2bNnjj766Fx22WWN5n74wx/mnHPOaTSuIAgAAACr6MKhydypjcc3/Gjy+dtaPg8AUF5mvZRUT036b5l09n4+a6hFc5JxtyQ185LB+yZrDyp1IgBYcz17Q/K3zzcer6hMTh+XVHRv+UwALaTdyj6hWCw2+211GjFiRKZMmZKbb745+++/f0aNGpXhw4fn6quvTpKce+65mTZtWq644ooMGzYsV1xxRYYOHZpnnnlmhdYvFovLLU2eddZZmTNnzrLb5MmTm+tlAQAAQNu2yykrNw4AsCIWvpX88dPJJdsmV3+8/kMJD1xc6lTQ2Eujkou2SP5+SnLHt5NLt0v++b+lTgUAa66J9zY9XlOdTP5Py2YBykKhUMhNN91U6hgrZKV2EPzXv/61WkLsscceq2Xd5TnxxBNz9913Z9KkSY3mamtrs+2222b77bfPyJEjV+mI4feqrq5OVVWVHQQBAACgOTxwcfLwr5L5M5K1Nkr2+E6yzWdKnQoAaM3+enwy9sbG40ddkwz9eIvHgSYtqU0u2rz+++D3OuHOZIOdWz4TAKzp7jg7Gf2rpudO/Gey/nYtmwdY402bNi3nnntubrvttrz++uvp27dvttlmm5x22mnZe++9UygUcuONN+bQQw8tddQP1GFlHtzSRb7VZdiwYcttcHbq1CmDBg3K/PnzkyRHHXVULrnkkvz617/O1772tQaPveCCC9KxY8eMGDFidUcGAAAA3uujpyUf+XpSO7f+OJjl7PAPALBCFsxKnru56bknfq8gyJpj0gNNlwOT+oKrgiAANLbN0cl/Lk+KSxuO9x2mHAg08sorr2TXXXdNz549c/7552errbbK4sWLc+edd+aUU07J+PHjSx1xpaz0EcNNefXVV/Pqq69m1qxZzbFcs5k5c2b22muv/PGPf8zTTz+dl19+OX/9619z/vnn55BDDsmtt96aY489NrfeemsmTJiQ559/PhdccEFuv/32HHLIIUmSXXbZJaeeemrOPPPMXHjhhZk4cWLGjx+f733ve/nFL36RCy+8MAMGDCjxKwUAAIA2ql27pHOVciAAsOpq5ibFuqbnFr7Vslng/bzf4WArfnAYALQt/bdIDrms/n2kt/XbIjnyj6XLBKyxTj755BQKhTzyyCP59Kc/nSFDhmTzzTfP6aefntGjRzf5nG9/+9sZMmRIunbtmoEDB+b73/9+Fi9evGz+qaeeyp577pkePXqksrIy2223XR577LEkyaRJk3LwwQdnrbXWSrdu3bL55pvn9ttvb7bXs1I7CC7PRhttlEKhkEsvvTQnn3xycyzZLLp3756ddtopF110USZOnJjFixdnwIAB+eIXv5izzz47U6dOTdeuXXPGGWdk8uTJqaioyODBg3PllVfmuOOOW7bOxRdfnK222iqXX355vv/976dQKGT48OG56aabcvDBB5fwFQIAAAAAAM2i5wZJr0HJrImN5wbt2fJ5YHk2+mjStXey4M3Gc8MOafk8ANBabPOZ+r8rX3s06VyZrLttqRMBa6BZs2bljjvuyLnnnptu3bo1mu/Zs2eTz+vRo0euvvrqrLvuunnmmWfyxS9+MT169Mi3vvWtJMkxxxyTbbfdNpdffnnat2+fMWPGpGPHjkmSU045JbW1tfn3v/+dbt265bnnnkv37t2b7TUVisVV/yhRt27dsmjRoowePTo77LBDc+QqS9XV1amqqsqcOXNSWVlZ6jgAAAAAAMC7vXBPcu1nkrrad8b6bJac8I+ky1qlywXv9eI9yXWfTRbPf2ds11OTfX9UukwAAFAGHnnkkey000654YYb8qlPfWq5jysUCrnxxhtz6KGHNjn/s5/9LNddd92yXQIrKytz6aWX5nOf+1yjx2611VYZMWJEfvCDHzTLa3ivZtlBcL311svEiRNTV7ecrfcBAAAAAADWdIP3Sb78YPL41cncKcmAnZNtj0kqepQ6GTS0yT7JN55Nnvt7/fHYQ/ZP+mxa6lQAANDqvb3XXqFQWKnn/e1vf8vFF1+cF198MfPmzcuSJUsabCB3+umn58QTT8wf/vCH7LPPPjn88MMzaNCgJMnXv/71fOUrX8ldd92VffbZJyNGjMhWW23VbK+pXXMsst9++yVJHnjggeZYDgAAAAAAoDT6DEkO+Ely+NXJzl9WDmTN1bVXsv3nk12/rhwIAADNZPDgwSkUChk3btwKP2f06NE56qijcuCBB+bWW2/Nk08+me9+97uprX1nd/of/vCHGTt2bA466KD885//zLBhw3LjjTcmSU488cS89NJLOe644/LMM89k++23z6WXXtpsr6lZjhh+4YUXsu2226Z79+55/PHHs9566zVHtrLjiGEAAAAAAAAAAIA114EHHphnnnkmzz//fLp169Zgbvbs2enZs2eDI4YvvPDCXHbZZZk4ceKyx5144on529/+ltmzZzd5jc985jOZP39+br755kZzZ511Vm677bY8/fTTzfJ6mmUHwcGDB+fPf/5zFixYkJ133jl//vOfGzQgAQAAAAAAAAAAYE132WWXpa6uLjvuuGOuv/76vPDCCxk3blwuueSS7LLLLo0ev8kmm+TVV1/Ntddem4kTJ+aSSy5ZtjtgkixcuDBf/epXM2rUqEyaNCkPPvhgHn300Wy22WZJktNOOy133nlnXn755TzxxBP55z//uWyuOXRojkX22muvJEmfPn3y8ssv57jjjssXvvCFDB48OGuttVbat2+/3OcWCoXce++9zREDAAAAAAAAAAAAPrSNN944TzzxRM4999ycccYZmTp1avr06ZPtttsul19+eaPHH3LIIfnGN76Rr371q6mpqclBBx2U73//+/nhD3+YJGnfvn1mzpyZz372s5k+fXp69+6dww47LOecc06SpK6uLqecckpee+21VFZW5oADDshFF13UbK+nWY4YbteuXQqFQpJkRZcrFAopFospFAqpq6tb1QitgiOGAQAAAAAAAAAAaCnNsoPg7rvvvqwgCAAAAAAAAAAAAJRes+wgyIqxgyAAAAAAAAAAAAAtpV2pAwAAAAAAAAAAAADNr1mOGH63adOmZebMmamurk5lZWXWXnvt9O/fv7kvAwAAAAAAAAAAALyPZikI3nbbbfnd736XBx54IG+88Uaj+T59+uSjH/1oPv/5z+eggw5qjksCAAAAAAAAAAAA76NQLBaLH/bJTz/9dI477rg8++yzSZL3W6pQKCRJNt988/zhD3/I1ltv/WEv22pVV1enqqoqc+bMSWVlZanjAAAAAAAAAAAAUMY+dEHw+uuvz7HHHpva2tplxcCuXbtm6623Tr9+/dKtW7fMmzcv06dPz9NPP50FCxYse25FRUX+8Ic/5NOf/nTzvIpWQkEQAAAAAAAAAACAlvKhCoIPPvhg9tlnn9TU1CRJDjrooHz961/P3nvvnXbt2jV6/NKlS3P33Xfn0ksvze23356kviR4991356Mf/egqvoTWQ0EQAAAAAAAAAACAlrLSBcGlS5dmq622ynPPPZeKiopcffXVOfLII1f4+ddee22OP/741NbWZtiwYXn66aebLBWWIwVBAAAAAAAAAAAAWspKN/P+9re/5bnnnkuhUMjvf//7lSoHJslRRx2V3//+90mScePG5W9/+9vKRgAAAAAAAAAAAAA+wEoXBG+++eYkyd57753DDz/8Q130iCOOyF577ZUk+fvf//6h1gAAAAAAAAAAAIDVbfy06lx8z4T86JbncvE9EzJ+WvVqv+Zll12WjTfeOJ07d852222X+++//0Ot02Fln/Doo4+mUCjkM5/5zIe64NuOOeaY/POf/8yjjz66SusAAAAAAAAAAABAc3vlzfk5/S9j8sSrs9O+XSHtCsnSYnLxPS9kuw3XyoWHb52Nendr9uted911Oe2003LZZZdl1113za9//esceOCBee6557LBBhus1ForvYPg9OnTkySbbrrpyj61gaFDhzZYDwAAAAAAAAAAANYEr7w5P4f86sE89dqcJEnd0mIW1xVTt7SYJBkzeXYO+dWDeeXN+c1+7Z///Of5whe+kBNPPDGbbbZZLr744gwYMCCXX375Sq+10gXBxYsXJ0k6deq00hd7t44dOyZJlixZskrrAAAAAAAAAAAAQHM6/S9jMq9mybJC4HvVLS1mXs2SfPOvTzXrdWtra/P4449nv/32azC+33775aGHHlrp9Va6INi3b98kyaRJk1b6Yu/29vP79OmzSusAAAAAAAAAAABAcxk/rTpPvDp7ueXAt9UtLeaxSW9l/LTqZrv2m2++mbq6uvTr16/BeL9+/TJt2rSVXm+lC4LDhg1Lktxyyy0rfbF3u/nmm5Mkm2+++SqtAwAAAAAAAAAAAM3ljmenpX27wgo9tn27Qu58dnqzZygUGl6/WCw2GlsRK10QPOigg1IsFnPNNdfk2WefXekLJsnTTz+da665JoVCIQcddNCHWgMAAAAAAAAAAACaW/XCJVnBfmDaFZI5Cxc327V79+6d9u3bN9otcMaMGY12FVwRK10QPPbYY7P22mtnyZIlOfjgg/Pyyy+v1PNfeumlfPKTn8ySJUvSq1evHHvssSsbAQAAAAAAAAAAAFaLyi4d8gGnCy+ztJhUdenYbNfu1KlTtttuu9x9990Nxu++++585CMfWen1VrogWFlZmfPOOy/FYjGvvvpqttlmm1x00UWZO3fu+z5v7ty5+fnPf55tt902r776agqFQs4999xUVlaudGgAAAAAAAAAAABYHQ7Yon/qVrAhWLe0mAO26N+s1z/99NNz5ZVX5qqrrsq4cePyjW98I6+++mq+/OUvr/RahWKxuIJdx4bOPPPMXHjhhcvONe7SpUt23333DB8+PP3790+3bt0yb968TJs2LU8++WT+/e9/Z+HChXn7cqeddlp+/vOff5hLt1rV1dWpqqrKnDlzFCMBAAAAAAAAAADWUIdd9mCeem3O+xYF27crZNsBPfO3r6z8zn4f5LLLLsv555+fqVOnZosttshFF12U3XfffaXX+dAFwST51a9+lTPPPDOLFi2qX6yw/IOX375MRUVFzj///Hzta1/7sJdttRQEAQAAAAAAAAAA1nyvvDk/h/zqwcyrWdJkSbB9u0K6V3TI30/ZNRv17laChCtmpY8YfrdTTjkl48ePz6mnnppevXqlWCwu99arV6+ceuqpGTduXJssBwIAAAAAAAAAANA6bNS7W/5+yq7ZdkDPJPWFwI7tC2nfrn4TvW0H9Fzjy4HJKu4g+F5jx47NU089lTfffDNz585Njx49svbaa2frrbfOFlts0VyXWSHHH398Zs+enZtuuqnB+KhRo7LnnnvmrbfeypgxY7Lnnns2+fypU6emf//6s6FnzZqVH/3oR7npppsyZcqUrL322jnggANyzjnnZIMNNljhTHYQBAAAAAAAAAAAaF3GT6vOnc9Oz5yFi1PVpWMO2KJ/Nu3fo9SxVkiH5lxs8803z+abb96cS7aI559/vlFhr2/fvknqy4E777xzOnXqlMsuuyxbbLFFXnnllXzve9/LDjvskIcffjgDBw4sRWwAAAAAYE0x7tbk/guTN8YnfYYmu52RbPaJUqcCAAAAoBkM7V+Zof1b54ZwzVoQbK369u2bnj17Njn33e9+N1OmTMmLL764bEfBDTbYIHfeeWcGDx6cU045Jf/4xz9aMC0AAAAAsEYZd2ty3THv3J/yRHLdscmRf1QSBAAAAKCk2pU6wJps6dKlufbaa3PMMccsKwe+rUuXLjn55JNz5513ZtasWU0+v6amJtXV1Q1uAAAAAECZuf/CJgaLyQM/b/EoAAAAAPBuZb2D4K233pru3bs3GKurq2v0uPXXX7/B/fXWWy/PP/983njjjcyePTubbbZZk+tvttlmKRaLefHFF7Pjjjs2mj/vvPNyzjnnrMIrAAAAAADWeG+Mb3p8xnLGAQAAAKCFlHVBcM8998zll1/eYOw///lPjj322AZj999/f3r06LHsfocOK/Y/S7FYTJIUCoUm588666ycfvrpy+5XV1dnwIABK7Q2AAAAANBK9Blaf6zwe/Ud2vJZAAAAAOBdyrog2K1bt2yyySYNxl577bVGj9t4443Ts2fPRuN9+vRJz54989xzzzW5/vjx41MoFDJo0KAm5ysqKlJRUbHywQEAAACA1mO3M5Lrjk1SfNdgoX4cAAAAAEqoXakDrMnatWuXI444In/+858zbdq0BnMLFy7MZZddlv333z+9evUqUUIAAAAAoOQ2+0Ry5B+T9bZLOnar/+dRf0qGHlTqZAAAAAC0cWW9g+CKmjFjRhYtWtRgbO21107Hjh1z7rnn5t57782+++6b888/P1tssUVefvnlfO9738vixYvzq1/9qkSpAQAAAIA1xmafqL8BAAAAwBrEDoJJNt1006yzzjoNbo8//niSpHfv3hk9enT23HPPnHTSSRk4cGCOOOKIDBw4MI8++mgGDhxY4vQAAAAAAAAAAACsNtPHJqN+mtxxVv0/p49drZf797//nYMPPjjrrrtuCoVCbrrppg+9VqFYLBabLxrvp7q6OlVVVZkzZ04qKytLHQcAAAAAAAAAAIDlmTkxufHLyWuPJIX2SaFdUlyaFOuSATslh16erD2o2S/7j3/8Iw8++GCGDx+eESNG5MYbb8yhhx76odZSEGxBCoIAAAAAAAAAAACtwMyJyW/3Tmqq6wuB71Von1RUJl+8d7WUBJddplBYpYKgI4YBAAAAAAAAAADg3W788vLLgUn9eE11ctNXWjbXSlIQBAAAAAAAAAAAgLdNH1t/rPDyyoFvK9Ylk/9T//g1lIIgAAAAAAAAAAAAvG3cLfVHCK+IQvtk3K2rN88qUBAEAAAAAAAAAACAty2akxRWsFpXaJcsmr1a46wKBUEAAAAAAAAAAAB4W+eqpLh0xR5bXJp07rla46wKBUEAAAAAAAAAAAB422YHJ8W6FXtssa7+8c1o3rx5GTNmTMaMGZMkefnllzNmzJi8+uqrK72WgiAAAAAAAAAAAAC8rd/myfo7JoX27/+4QvtkwE5Jv2HNevnHHnss2267bbbddtskyemnn55tt902//M//7PSaxWKxWKxWdOxXNXV1amqqsqcOXNSWVlZ6jgAAAAAAAAAAAA0ZebE5Ld7JzXVTe8mWGifVFQmX7w3WXtQy+dbQXYQBAAAAAAAAAAAgHdbe1B9+W/97evvF9on7Tq+s6vg+tuv8eXAxA6CLcoOggAAAAAAAAAAAK3M9LHJuFuTRbOTzj2TzQ5u9mOFV5cOpQ4AAAAAAAAAAAAAa6x+m9ffWiFHDAMAAAAAAAAAAEAZUhAEAAAAAAAAAACAMqQgCAAAAAAAAAAAAGVIQRAAAAAAAAAAAADKkIIgAAAAAAAAAAAAlCEFQQAAAAAAAAAAAChDCoIAAAAAAAAAAABQhhQEAQAAAAAAAAAAoAwpCAIAAAAAAAAAAEAZUhAEAAAAAAAAAACAMqQgCAAAAAAAAAAAAGVIQRAAAAAAAAAAAADKUIdSBwAAAAAAAKD5FIvFjJk8Owtr6zJ8w7XSuWP7UkcCAACgRBQEAQAAAAAAysSE6XPzlT8+nolvzE+S9OzaMT8+ZIscvPW6JU4GAABAKThiGAAAAAAAoAwsXVrMF3//2LJyYJLMXrA437huTF5+c/77PBMAAIByVXYFweOPPz6FQiFf/vKXG82dfPLJKRQKOf744xs89r23Aw44oMHzHnrooXz84x/PWmutlc6dO2fLLbfMhRdemLq6upZ4SQAAAAAAAB9o9MszM2nmgkbjS5YWc+MTr5UgEQAAAKVWdgXBJBkwYECuvfbaLFy4cNnYokWLcs0112SDDTZo8NgDDjggU6dObXC75pprls3feOON2WOPPbL++uvnvvvuy/jx43Pqqafm3HPPzVFHHZVisdhirwsAAAAAAGB5qhcuWf7couXPAQBAWVm6NJkxLpn9aqmTwBqhQ6kDrA7Dhw/PSy+9lBtuuCHHHHNMkuSGG27IgAEDMnDgwAaPraioSP/+/ZtcZ/78+fniF7+YT37yk/nNb36zbPzEE09Mv3798slPfjJ/+ctfcuSRR66+FwMAAAAAALACdh7YK507tsuixUsbze0xpE8JEgEAQAt74Z7ktm+8Uw7caLfkU79OqtYrbS4oobLcQTBJPv/5z+d3v/vdsvtXXXVVTjjhhJVa46677srMmTPzzW9+s9HcwQcfnCFDhjTYbRAAAAAAAKBUenbtlO8cMLTR+IFb9FcQBIC2oG5JfSmqdkGpk0BpvPVKcu3RDXcOfOX++jFow8pyB8EkOe6443LWWWfllVdeSaFQyIMPPphrr702o0aNavC4W2+9Nd27d28w9u1vfzvf//73M2HChCTJZptt1uQ1hg4duuwxTampqUlNTc2y+9XV1R/y1QAAAAAAAHyw43fdONtssFZufOK1LKity96b9c1+w/qnXbtCqaMBAKvT4yOTUeclc6cmHbsl238+2eecpH3Z1kKgsSf/lNTVNB6fOiZ5/fFkve1aPBKsCcr2b4LevXvnoIMOysiRI1MsFnPQQQeld+/ejR6355575vLLL28w1qtXrwb3i8Vik9coFospFJb/A/V5552Xc84550OkBwAAAAAA+HC2GdAz2wzoWeoYAEBLef6O5Javv3N/8fzk4V8m7Tok++os0IbMn7H8uXnvMwdlrmyPGE6SE044IVdffXVGjhy53OOFu3Xrlk022aTB7e2C4JAhQ5Ik48aNa/K548ePz+DBg5d7/bPOOitz5sxZdps8efIqviIAAAAAAAAAgHf5zxVNjz/2u6RucctmgVLa8KNNj7evSNbfsWWzwBqkrAuCBxxwQGpra1NbW5v9999/pZ+/3377pVevXrnwwgsbzd1888154YUX8pnPfGa5z6+oqEhlZWWDGwAAAAAAAABAs6me0vR4zZykdl7LZoFS2vzQZIOPNB7f48yk29otHgfWFGV7xHCStG/fftnuf+3bt2/yMTU1NZk2bVqDsQ4dOqR3797p1q1bfv3rX+eoo47Kl770pXz1q19NZWVl7r333px55pn59Kc/nSOOOGK1vw4AAAAAAAAAgCYN2DF58/nG472HJF3Wavk8UCrtOybH3ZA88YfkhbuSiu7JNsckg/ctdTIoqbIuCCb5wF377rjjjqyzzjoNxjbddNOMHz8+SfLpT3869913X37yk59k9913z8KFC7PJJpvku9/9bk477bQUCoXVlh0AAAAAAAAA4H3tdnoy/rZk4ax3xgrtk71/ULpMUCoduyQ7fan+BiRJCsVisVjqEG1FdXV1qqqqMmfOHMcNAwAAAAAAAADN461Xkod/lbz+eNJzg2SnryQb7FTqVACsARQEW5CCIAAAAAAAAAAAAC2lXakDAAAAAAAAAAAAAM1P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kIIgAAAAAAAAAAAAlCEFQQAAAAAAAAAAAChDCoIAAAAAAAAAAABQhhQEAQAAAAAAAAAAoAwpCAIAAAAAAAAAAEAZUhAEAAAAAAAAAACAMqQgCAAAAAAAAAAAAGVIQRAAAAAAAAAAAADKUIdSBwAAAAAAAAAAKGtLapIJdyQL30o23iPptXGpE9EaLV2avHhP8tqjSc8ByeaHJRXdS50KWMO12h0EDz744Oyzzz5Nzj388MMpFAp54oknUigUMmbMmCYfd/XVV6dQKDS6de7cucHjJk+enC984QtZd91106lTp2y44YY59dRTM3PmzOZ+WQAAAAAAAADQrGqXLM2kmfMzv2ZJqaOs2aqnJIvmNP+6U8YkF2+Z/OWzyS2nJpdsm9z9g+a/DuWtdkEy8uDkz4cn/z4/uflryaXDkxnjS50MWMO12h0Ev/CFL+Swww7LpEmTsuGGGzaYu+qqq7LNNtukV69eH7hOZWVlnn/++QZjhUJh2b+/9NJL2WWXXTJkyJBcc8012XjjjTN27NiceeaZ+cc//pHRo0ev0HUAAAAAAAAA1igzxicPXZJMfbp+N7NdTkk22LnUqVbO1KeTR3+bvDUpWW94suNJSeU6pU61Rhn50Cu55N4XMnN+bbp0bJ+jd9ogZx04NB3at9r9hJrfS/9K/vHt5I1xSbsOyWafTD7x86TLWqu+drGYXP+FZN70dw8mD16cbLxbsknTGyO1SXVL6ndZfOvlpP9WycA9Sp1ozfKfy5NJDzQcmzc9ue2M5PO3lSbThzV3Wv3X7d6Dk646N7C6tdqC4Cc+8Yn07ds3V199dX7wg3ea9QsWLMh1112Xn/zkJyu0TqFQSP/+/Zc7f8opp6RTp06566670qVLlyTJBhtskG233TaDBg3Kd7/73Vx++eWr9mIAAAAAAAAAWtK0Z5Or9k9q59Xfn/5MMv625DPXJEP2L222FfXiPcmfj0qWLq6///K/kjHXJCfenfTcoFkv9cbcmnSraJ+unVrXr9hvf2ZqfnDz2GX3Fy6uy/898HK6dGyfb+6/afNdaPKjyXM31f/75p9K1t+++dZe3Wa9lPz5yGTJwvr7S5ckY2+o30nwuBtWff2pY5KZLzY998z1CoJvq56a/P6Q5M13bfC04UeTY/6SdOpWulxrknG3Nj0+6YFkwazmLdrNeyMpLk169Gu+NZNkSW1y6zeSp6+t/2+tfUWy05eSfX+cvGszL6B5tdqPBHTo0CGf/exnc/XVV6dYLC4b/+tf/5ra2tocc8wxq3yNWbNm5c4778zJJ5+8rBz4tv79++eYY47Jdddd1+D6AAAAAAAAAGu8+y94pxz4tmJdcu+PS5Pnw7jrf94pB75t3rTkgYub7RIPvfhmDrj439nh3HuyzTl354y/PJV5reiY3pEPvdLk+B9GT0rd0mb6Pfd9P0n+b5/k4V/W367cu36stXh85DvlwHebeG/y5gurvv7SuveZaz1/lla7O89qWA5M6otvzfjfc6vXbjkF5UK7pF375rnGW68kIz+ZXLBJcuGQ5Mp9k+ljP/BpK2zUT5Ixf3znz35dTfLQpckjv22+awCNtNqCYJKccMIJeeWVVzJq1KhlY1dddVUOO+ywrLXWim31O2fOnHTv3r3Bbb/99kuSvPDCCykWi9lss82afO5mm22Wt956K2+88UaT8zU1Namurm5wAwAAAAAAoA2onZ+88mDyxoRSJ2m7ahckY/6c/Ov85MV764/55B2vPdb0+PRnkiU1LZvlw1j4VjJjOaWVSQ82yyVeemNePn/1oxk/bW6SpLZuaa5/4rWcft2YZlm/JUyvXtTk+JyFi7No8fsU11bUmy/W/zf2Xv86P5k5cdXXbwnVr3+4uRW17rZJ5fpNz2128KqvXw7qlix/d7yxN7Zslubw+uPJhLuShbObd90tD296fPB+SeeqVV+/bknyh0/V78b6ttceSX5/aFIzb7lPWymPX930+BMjm2d9oEmta//j9xg6dGg+8pGP5Kqrrsqee+6ZiRMn5v77789dd921wmv06NEjTzzxRIOx9+4WuDxv7xxYWM42p+edd17OOeecFc4CAAAAAABAGXjkt8m9P0pq/rt5xIa7Jp/+XfMf08fyvflC/Q5Ic6e8M7bx7snRf006di5drjVJ1frJnMmNx7v1Tdp3avk8K6tjt6RT98a7ICZJ977NcolrHnk1NUuWNhq/e9z0TJ61IAN6dW2W66xO22/UK6/MXNBofLN1KtOtohnqAi/claSp8m0xmXBnssvJq36N1W3ATskzf2083qFz0n+rVV+/Xfvk0MuSa49u+Od1688oCJabtyYl1x2TTHum/n7Hrsle30t2OaV51t/+hGTy6OTZ698Z6zM0OejnzbP+i3fXH7n9/9u78zgty3p/4J8HRgYGBmQRECUdAlIBTcFMcKFUNHMhDbQ0czmJipn7msrPFE3To0m4HRfKsM1jcDLKFUIFBUJzScUFpRQxjoGCAsr8/pjj1MiAlMM88Mz7/XrdL565ruu+7+/9MHjNjJ+5ro9asqAmqLnDNz7Z9VeuXH1ocunCT3ZtYI026BUEk+SYY47JnXfemcWLF+fWW2/NFltskT322GOtz2/WrFl69uxZ59hss82SJD179kyhUMgzzzxT77nPPvts2rdvn06dOtXbf84552TRokW1x7x59XyBDQAAAAAAQOmY+3Dy29P/EQ5MalYzu+vY4tXUFP3mlLrhwCR5+Q/Jo9cXp5710eePX037cclqFkhZr5S1SLZfTVhlwDENcovX/l7/6nvV1cnri+rvW9+M/ELPbFyxUZ22smaFnLnPZxrmBi3WEJJcU9/6ZLuvJZvUs6vgLqckFR0a5h49dk++86fkS1ckg89Jjrk3+cr1G8a/tcbQvCzZer/6+/oMbdRSPpE7/+Mf4cAkWbE0+f25NV8bNITmZclXb0mOeyjZ/5rk8DuT46cl7TZrmOuvcTXN11bft7aaNUuqdq2/r8fgT359YLU2+IDg8OHD07x584wfPz7jxo3LUUcdtdoV/f5VHTt2zF577ZWxY8fm3XffrdM3f/78/PSnP80hhxyy2vuVl5enbdu2dQ4AAAAAAABK2Oyf1N/+0uSalYVY9959K5k7tf6+ZyY0bi3rs20OrAmYVHar+bjlxjXBpV1OLWpZ/5K9/l+ywzf/seJhy42TvUc3WKDos903rre91UbN85mulQ1yj3WtqlPr/M+Ju+TIgVum/xbt85XtN8udxw/MFz7TMKssZusDalZz/KiNWtf0bQjK2yRHT0p2PyvZrH/y6T2SYbclg89u2Pu07pjsdGzNdbt/rmGvXQr2vjTp1Ltu2xaDaoKaG4K/zanZjrc+j/+0Ye/VtV/S/8ik5541obuG0n2nNfQ10Ofsnv8vKf9IdqZNl5p/f8A6s0FvMZwkbdq0ySGHHJJzzz03ixYtypFHHrnKmOeee26Vtm222SZJzTbB8+fPX6W/c+fOadasWcaMGZOBAwdm7733zsUXX5yqqqo8/fTTOeOMM7LZZpvlkksuafBnAgAAAAAAYAP17lur73vv70m2aKxKmq5Cs5qjetWtYdNsg//fow2r/5E1q/At+VvSqn3NqnwbkrLy5IAfJnuOSt6en3SoSjZq1WCXH75j94x/7NW8/LclddqPH/zptGu10WrOWv9071CRUQf0WTcXr+iQDP9x8t/fSt7935q2Vh2Sg25quNX3GkOr9skXzq05KI62m9ashvf8pJptbjfdLqnafcNZZfGfVw7+V/rWJ137Jf2GJ0/+om77p/douBX+NtuhZgXEmTcnC19MuvSt2Tq5skvDXB+oV6G6urq62EV8UtOmTcvAgQMzZMiQ/P73v69tnzt3bqqqquo95+WXX87kyZNz1FFH1dv/+uuvp2vXrkmSV155JaNGjcrvfve7LFy4MF27ds3QoUNz4YUXpmPHjmtd5+LFi9OuXbssWrTIaoIAAAAAAAClaPr1ye/qWQWnTdfklKdrtgdk3fvpsGTOPau27/P9mi10YS0tfGdZbpr6cqbOeTPtK1rkkB27Z//tuhW7rPXPivdqtvFOkqrdko1aFrceaGwfrEj+s2/yzqoLVOWAa5Mdjmj8mv4dKz9I/vjj5Kk7a15vvX+y4zE1gWxgg1USAcENhYAgAAAAAABAiVu+NBm3X/LXWf9oKzRPDv6vpO9Bxaurqfn7vOQnX0kWzvlH2zYHJgffIqQJwLrxzMTkV0cnK1f8o61qt+SwOze8FVqBkiIg2IgEBAEAAAAAAJqAFe8mT/ysZjWt1pvUrBrUtW+xq2p6Vn6QzLk3WTQv2XxA0m37YlcEQKn72wvJ47fXbN3eY3BNOL35hrMlOVCaBAQbkYAgAAAAAAAAAAAAjaVZsQsAAAAAAAAAAAAAGp6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cEkCxYsyIgRI/KpT30q5eXl6dq1a/bee+9MmzatdswjjzySfffdN+3bt0/Lli3Tr1+/XHnllfnggw+KWDkAAAAAAAAAAADUr6zYBawPDj744KxYsSLjxo1Ljx498sYbb+T+++/P//7v/yZJ7rrrrgwfPjxHHXVUHnzwwWy88ca57777cuaZZ2b69On5xS9+kUKhUOSnAAAAAAAAAFi//P7p+Rn74At5/o130rtLm5zwhZ7Zu0/XYpcFANBkFKqrq6uLXUQx/f3vf0/79u0zefLk7L777qv0L1myJFtssUV233333HnnnXX6/ud//icHHHBAfvazn+WQQw752HstXrw47dq1y6JFi9K2bdsGewYAAAAAAACA9c3vn56fET+ZVaetUEiuP7y/kCAAQCNp8lsMt2nTJm3atMmvf/3rLFu2bJX+e+65JwsXLszpp5++St/++++f3r1754477miMUgEAAAAAAAA2GGMffGGVturqZOzkF4tQDQBA09TkA4JlZWW57bbbMm7cuGy88cYZNGhQzj333PzpT39Kkjz//PNJkq233rre87faaqvaMR+1bNmyLF68uM4BAAAAAAAA0BQ8/8Y79bbPeePtRq4EAKDpavIBwSQ5+OCD89prr2XixInZe++9M3ny5Oywww657bbbasesbifm6urqFAqFevsuvfTStGvXrvbo3r37uigfAAAAAAAAYL3Tu0ubett7dals5EoAAJouAcH/07Jly+y111654IIL8sgjj+TII4/MhRdemN69eydJ/vznP9d73rPPPptevXrV23fOOedk0aJFtce8efPWWf0AAAAAAAAA65MTvtAzH11rpVBIRg7+dHEKAgBoggQEV2ObbbbJkiVLMmTIkHTo0CFXXnnlKmMmTpyYOXPm5Gtf+1q91ygvL0/btm3rHAAAAAAAAABNwd59uub6w/tnu+4bp6JF82zXfePccHj/DOnTtdilAQA0GWXFLqDYFi5cmGHDhuXoo4/Otttum8rKysycOTOXX355DjzwwLRu3To33HBDDj300Bx77LE58cQT07Zt29x///0544wz8tWvfjXDhw8v9mMAAAAAAAAArHf27tM1ewsEAgAUTaG6urq62EUU07JlyzJq1Kjcc889efHFF7NixYp07949w4YNy7nnnptWrVolSaZOnZrRo0dn2rRpeffdd9OzZ88cffTROfnkk9O8efO1utfixYvTrl27LFq0yGqCAAAAAAAAAAAArFNNPiDYmAQEAQAAAAAAAAAAaCzNil0AAAAAAAAAAAAA0PA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RIQBAAAAAAAAAAAgBIkIAgAAAAAAAAAAAAlSEAQAAAAAAAAAAAASpCAIAAAAAAAAAAAAJQgAUEAAAAAAAAAAAAoQQKCAAAAAAAAAAAAUIIEBAEAAAAAAAAAAKAECQgCAAAAAAAAAABACSordgEAAAAAAAAAAKzn/vybZOqVyZvPJptslex6WrL1fsWuCoCPUdIrCM6fPz/f+c530rNnz7Rs2TJdunTJLrvskuuvvz5Lly5Nkmy55ZYpFAqrHJdddlmda40bNy6f+9zn0rp161RWVma33XbLb37zm2I8FgAAAAAAAABA4/nzb5KfH5a89sdkxdKaP39+eE07AOu1kl1B8KWXXsqgQYOy8cYbZ/To0enXr1/ef//9PP/887nlllvSrVu3HHDAAUmSiy66KN/61rfqnF9ZWVn7+vTTT8+YMWNy8cUXZ+jQoVmxYkVuv/32HHjggbnmmmty4oknNuqzAQAAAAAAAAA0mqlX1tNYnTx0lVUEAdZzJRsQPOGEE1JWVpaZM2emdevWte39+vXLwQcfnOrq6tq2ysrKdO3atd7rTJ8+PVdeeWV++MMf5tvf/nZt+yWXXJL33nsvp556ag488MB079593T0MAAAAAAAAAECxvPls/e0LVtMOwHqjJLcYXrhwYe65556MHDmyTjjwnxUKhbW61h133JE2bdpkxIgRq/SddtppWbFiRe688856z122bFkWL15c5wAAAAAAAAAA2KBsslX97Z1X0w7AeqMkA4IvvPBCqqur85nPfKZOe6dOndKmTZu0adMmZ511Vm37WWedVdv+4TF58uQkyfPPP59Pf/rTadGixSr36datW9q1a5fnn3++3jouvfTStGvXrvawyiAAAAAAAAAAsMHZ9bQkH12IqfB/7QCsz0oyIPihj64S+Nhjj+Xxxx9Pnz59smzZstr2M844I48//nidY6eddlqre1RXV692NcJzzjknixYtqj3mzZv37z8MAAAAAAAAAEAxbL1fcsjtyWb9k41a1/x56E+Trb5c7MoA+BhlxS5gXejZs2cKhUKefbbuXvc9evRIkrRq1apOe6dOndKzZ896r9W7d+889NBDWb58+SqrCL722mtZvHhxevXqVe+55eXlKS8v/3cfAwAAAAAAAABg/bD1fjUHABuUklxBsGPHjtlrr70yZsyYLFmy5BNd69BDD80777yTG264YZW+H/zgB9loo41y8MEHf6J7AAAAAAAAAAAAQEMryRUEk2Ts2LEZNGhQBgwYkFGjRmXbbbdNs2bNMmPGjDz77LPp379/7di333478+fPr3N+RUVF2rZtm5133jnf+c53csYZZ2T58uUZOnRoVqxYkdtvvz3XXHNNrr766nTv3r2xHw8AAAAAAAAAAADWqFBdXV1d7CLWlddffz2jR4/O3Xffnb/85S8pLy/PNttsk2HDhuWEE05IRUVFttxyy7zyyiurnDtixIhcf/31tR/fcsstue666/L000+nUChkhx12yJlnnpn9999/retZvHhx2rVrl0WLFqVt27YN8owAAAAAAAAAAABQn5IOCK5vBAQBAAAAAAAAAABoLM2KXQAAAAAAAAAAAADQ8AQEAQAAAAAAAAAAoAQJCAIAAAAAAAAAAEAJEhAEAAAAAAAAAACAEiQgCAAAAAAAAAAAACVIQBAAAAAAAAAAAABKkIAgAAAAAAAAAAAAlCABQQAAAAAAAAAAAChBAoIAAAAAAAAAAABQggQEAQAAAAAAAAAAoAQJCAIAAAAAAAAAAEAJEhAEAAAAAAAAAACAElRW7AKakurq6iTJ4sWLi1wJAAAAAAAAAADA+qOysjKFQqHYZZQcAcFG9PbbbydJunfvXuRKAAAAAAAAAAAA1h+LFi1K27Zti11GySlUf7isHevcypUr89prr0m7NpDFixene/fumTdvnv84AMB6xBwNAOsf8zMArH/MzwCw/jE/AxSXTNW6YQXBRtSsWbNsvvnmxS6j5LRt29YXZwCwHjJHA8D6x/wMAOsf8zMArH/MzwCUkmbFLgAAAAAAAAAAAABoeAKCAAAAAAAAAAAAUIIEBNlglZeX58ILL0x5eXmxSwEA/ok5GgDWP+ZnAFj/mJ8BYP1jfgagFBWqq6uri10EAAAAAAAAAAAA0LCsIAgAAAAAAAAAAAAlSEAQAAAAAAAAAAAASpCAIAAAAAAAAAAAAJQgAUE2WGPHjk1VVVVatmyZ/v37Z+rUqcUuCQCajEsvvTQ77rhjKisr07lz5wwdOjTPPfdcnTHV1dUZNWpUunXrllatWmXw4MF5+umni1QxADQtl156aQqFQk4++eTaNnMzABTHX//61xx++OHp2LFjKioq8tnPfjazZs2q7TdHA0Djev/99/Pd7343VVVVadWqVXr06JGLLrooK1eurB1jfgaglAgIskH6+c9/npNPPjnnnXdeZs+enV133TVf+tKX8uqrrxa7NABoEqZMmZKRI0dm+vTpuffee/P+++9nyJAhWbJkSe2Yyy+/PFdddVXGjBmTGTNmpGvXrtlrr73y9ttvF7FyACh9M2bMyI033phtt922Tru5GQAa31tvvZVBgwZlo402yqRJk/LMM8/kyiuvzMYbb1w7xhwNAI3r+9//fq6//vqMGTMmf/7zn3P55ZfniiuuyLXXXls7xvwMQCkpVFdXVxe7CPhX7bTTTtlhhx1y3XXX1bZtvfXWGTp0aC699NIiVgYATdObb76Zzp07Z8qUKdltt91SXV2dbt265eSTT85ZZ52VJFm2bFm6dOmS73//+xkxYkSRKwaA0vTOO+9khx12yNixY3PxxRfns5/9bK6++mpzMwAUydlnn52HH354tTvgmKMBoPHtt99+6dKlS26++ebatoMPPjgVFRX5yU9+Yn4GoORYQZANzvLlyzNr1qwMGTKkTvuQIUPyyCOPFKkqAGjaFi1alCTp0KFDkuTll1/O/Pnz68zX5eXl2X333c3XALAOjRw5Ml/+8pez55571mk3NwNAcUycODEDBgzIsGHD0rlz52y//fa56aabavvN0QDQ+HbZZZfcf//9ef7555MkTzzxRB566KHsu+++SczPAJSesmIXAP+qv/3tb/nggw/SpUuXOu1dunTJ/Pnzi1QVADRd1dXVOfXUU7PLLrukb9++SVI7J9c3X7/yyiuNXiMANAU/+9nPMmvWrMycOXOVPnMzABTHSy+9lOuuuy6nnnpqzj333Dz22GM56aSTUl5eniOOOMIcDQBFcNZZZ2XRokXZaqut0rx583zwwQe55JJL8rWvfS2J76EBKD0CgmywCoVCnY+rq6tXaQMA1r0TTzwxf/rTn/LQQw+t0me+BoDGMW/evHznO9/JPffck5YtW652nLkZABrXypUrM2DAgIwePTpJsv322+fpp5/OddddlyOOOKJ2nDkaABrPz3/+89x+++0ZP358+vTpk8cffzwnn3xyunXrlm9+85u148zPAJQKWwyzwenUqVOaN2++ymqBCxYsWOW3OACAdevb3/52Jk6cmAcffDCbb755bXvXrl2TxHwNAI1k1qxZWbBgQfr375+ysrKUlZVlypQp+eEPf5iysrLa+dfcDACNa9NNN80222xTp23rrbfOq6++msT3zwBQDGeccUbOPvvsHHrooenXr1++8Y1v5JRTTsmll16axPwMQOkREGSD06JFi/Tv3z/33ntvnfZ77703AwcOLFJVANC0VFdX58QTT8x///d/54EHHkhVVVWd/qqqqnTt2rXOfL18+fJMmTLFfA0A68Aee+yRJ598Mo8//njtMWDAgBx22GF5/PHH06NHD3MzABTBoEGD8txzz9Vpe/7557PFFlsk8f0zABTD0qVL06xZ3ahE8+bNs3LlyiTmZwBKjy2G2SCdeuqp+cY3vpEBAwZk5513zo033phXX301xx13XLFLA4AmYeTIkRk/fnwmTJiQysrK2t+kbNeuXVq1apVCoZCTTz45o0ePTq9evdKrV6+MHj06FRUV+frXv17k6gGg9FRWVqZv37512lq3bp2OHTvWtpubAaDxnXLKKRk4cGBGjx6d4cOH57HHHsuNN96YG2+8MUl8/wwARbD//vvnkksuyac+9an06dMns2fPzlVXXZWjjz46ifkZgNIjIMgG6ZBDDsnChQtz0UUX5fXXX0/fvn3z29/+tva3LgGAdeu6665LkgwePLhO+6233pojjzwySXLmmWfm3XffzQknnJC33norO+20U+65555UVlY2crUAQGJuBoBi2HHHHXPXXXflnHPOyUUXXZSqqqpcffXVOeyww2rHmKMBoHFde+21Of/883PCCSdkwYIF6datW0aMGJELLrigdoz5GYBSUqiurq4udhEAAAAAAAAAAABAw2pW7AIAAAAAAAAAAACAhicgCAAAAAAAAAAAACVIQBAAAAAAAAAAAABKkIAgAAAAAAAAAAAAlCABQQAAAAAAAAAAAChBAoIAAAAAAAAAAABQggQEAQAAAAAAAAAAoAQJCAIAAAAAAAAAAEAJEhAEAAAAYIN02223pVAopFAoZO7cuav0H3nkkSkUCtlyyy2LVgPFM2rUqNq/GwAAAABoqgQEAQAAACiKyZMn1wa41ua47bbbil3yBmPw4MG171vz5s3z9NNPr3H83Llza8ePGjWqcYoEAAAAANY5AUEAAAAAKLJ1udrhypUrhf4AAAAAoIkqK3YBAAAAAHD88cfnhBNOWOOYzTff/F+65m233WbVwf9z55135oknnsh2221X7FIAAAAAgEYkIAgAAABA0XXu3Dl9+/Ytdhklp23btnnvvfeyfPnyXHDBBZkwYUKxSwIAAAAAGpEthgEAAACgRLVv3z7/8R//kSSZOHFiZs6cWeSKAAAAAIDGJCAIAAAAQEk68sgjUygUsuWWW65x3MSJE7P33nunU6dOqaioSO/evXPGGWdk/vz5SZItt9wyhUIhRx555Mfec+XKlbnxxhszcODAtG/fPq1bt862226bSy65JEuXLl1l/KhRo1IoFDJu3LgkySuvvJJCobDK8Umcd955admyZZLkggsu+Leucdttt9XWMnfu3NWOmzt3bu24+rZ3/ujfyfz583P66aend+/eqaioyGabbZbhw4fn6aefXuW6J510Unr37p1WrVqlS5cuOeyww/Liiy+u9TP8/e9/z4UXXpg+ffqkTZs26dChQwYPHpyf/vSna3X++++/n5tvvjn77rtvunXrlvLy8nTq1Cm77bZbrr766rz33nurPXfw4MEpFAoZPHhwkmTOnDk58cQT06tXr1RUVHzs+woAAAAA/y5bDAMAAADQJFVXV+f444/PDTfcUKd9zpw5+cEPfpDbb789v/3tb9f6ekuWLMlee+2VBx54oE77k08+mSeffDITJ07MAw88kNatWzdI/WurW7duGTFiRK655ppMmjQp06ZNy84779yoNdTniSeeyD777FMbxEySd999N7/85S9z99135/e//3122WWXPPDAAznooIOyaNGi2nHvvfdexo8fn0mTJmXq1Knp06fPGu/18ssvZ6+99qoTKFyyZEmmTJmSKVOm5Ne//nXuuOOOlJXV/+PSF198MQcccECeeeaZOu0LFy7M1KlTM3Xq1IwdOzZ33313evXqtcZaJkyYkMMOOyxLlixZ4zgAAAAAaAhWEAQAAACgSbrssstqw4Gbb755xowZk0cffTR/+MMfct5552XRokX56le/Wu/Kf/U59thjM3ny5Hzzm9/M3XffnVmzZuWuu+6qDeM99thjufjii+ucc8IJJ+TJJ5/MgQcemKQmzPdhoPCfj0/qnHPOSUVFRZLk/PPP/8TX+6SWLl2ar3zlK1m+fHlGjx6dhx9+ONOnT8+oUaPSokWLLF26NN/4xjfywgsv5Ctf+UoqKytzzTXXZPr06XnooYdyyimnpFAo5K233soxxxzzsfc75JBD8vLLL+e4447LfffdlxkzZuTmm29O7969kyS/+tWvcuqpp9Z77uuvv55BgwblmWeeSWVlZU477bRMmjQpf/zjH/Pggw/Wvrdz5szJPvvsUyfI+FGvvvpqDj/88FRUVOSyyy6rfe5rr702bdq0+ffeTAAAAABYAysIAgAAAFB0CxYsyFNPPbXa/s6dO6dz584Ndr/XX389F110UZKkR48emTZtWp3r77rrrtl3333zhS98IcuXL1+raz7yyCP5yU9+ksMPP7y2bYcddsiXvvSlDBgwIE899VRuuummfO9736tdqe7D59p4442TJBtttFH69u3bQE/5D126dMnIkSNzxRVX5P77788f/vCH7Lbbbg1+n7X15ptvprq6Oo899lg+/elP17bvtNNO2WSTTTJy5MjMnTs3AwcOTJcuXfLwww9nk002qR03aNCglJWV5Yorrsijjz6a2bNnZ/vtt1/t/WbMmJHx48fna1/7Wm3bgAEDMmzYsOy666554okn8qMf/Sjf+ta30q9fvzrnHnvssXnjjTfSvXv3TJ48OT169KjTP3jw4NrrvPTSS/nBD36Q733ve/XW8fLLL6dbt26ZNm1aPvWpT9V5bgAAAABYF6wgCAAAAEDRXXfddenXr99qj7Fjxzbo/caNG5f33nsvSfKf//mf9YYPBw4cmJEjR671NQ866KA64cAPlZeX58QTT0xSsyXtR7epbSxnnnlm7Sp168Mqgt/73vfqhAM/dNRRR6Vly5ZJaoKE1157bZ1w4IeOP/742tdTp05d473222+/OuHAD1VWVubGG29MkqxcuTLXX399nf6nnnoqv/nNb5IkY8aMWSUc+KHtt9++9nPllltuWWMtl112WZ1wIAAAAACsSwKCAAAAADQ5999/f5KkY8eO+fKXv7zacUccccRaX/Owww5bbV///v1rX7/00ktrfc2G1KlTp5x00klJkj/84Q+57777ilJHkhQKhQwfPrzevlatWqVXr15Jkvbt22fIkCH1jquqqkplZWWSj39PjzrqqNX2fe5zn0ufPn2SZJX3ZMKECUmSioqKNX6eJKldkfG1117LvHnz6h3TokWLDBs2bI3XAQAAAICGJCAIAAAAQNFdeOGFqa6uXu0xatSoBr3fh9sZf/azn03z5s1XO65fv34pLy9fq2tutdVWq+3r0KFD7eu33357LatseKeffnratWuXpLirCHbq1KnOe/JRH2653LNnzxQKhY8d93Hv6Y477rjG/s997nNJkjlz5tTZUnrmzJlJkqVLl6asrCyFQmG1x3777Vd73vz58+u9T69evWpXRwQAAACAxiAgCAAAAECT89ZbbyVJvVsL/7PmzZunffv2a3XNioqK1fY1a/aPH8N98MEHa3W9daF9+/Y55ZRTkiTTp0/PpEmTilLHmt6r5B/v19qO+7j39OP+nrt06ZIkqa6urv3cSJIFCxas8bzVWbp0ab3ta/u5BAAAAAANpazYBQAAAAAAjeeUU07JNddck7feeisXXHBBvvSlLxW7pHVuTasQJjXBwPp8GDysqqrKxIkT1/p+VVVV9bavabVKAAAAAFgXBAQBAAAAaHLat2+f+fPnf+wKcR988EGdFeVKQdu2bXP66afnvPPOy8yZMzNhwoRst912azznn1dAXLly5WrHLVmypMHqbEhvvPFGunfvvtr+Dz8PCoVCnVX+OnbsWHv+VlttlbIyP04FAAAAYMNii2EAAAAAmpw+ffokSR5//PE1bk/75JNPZtmyZeu8no9b4a6hnXTSSenUqVOS5MILL1ztCnofqqysrH29psDkc8891zAFNrAZM2asVX+vXr3SokWL2vbtt98+Sc2WwQ8//PC6KxAAAAAA1hEBQQAAAACanD322CNJsnDhwtx9992rHffjH/+4Uepp2bJlkjRKGDFJ2rRpk7POOitJ8sQTT+TOO+9c4/h/3jJ35syZqx03fvz4himwgY0bN261fTNnzsxTTz2VJNlzzz3r9B144IG1ry+//PJ1UxwAAAAArEMCggAAAAA0Od/85jdTXl6eJDnllFPy5ptvrjJm2rRp+dGPftQo9Wy66aZJara6ffvttxvlniNHjkzXrl2TJN///vfXOLZv377p0KFDkmTMmDH1BhnvuOOOjw0aFsvEiRPzi1/8YpX2d955J8cee2ySmm2UR4wYUad/xx13zJAhQ5Ikv/3tb3PhhReu8T5z587NHXfc0UBVAwAAAMAnJyAIAAAAQJPTrVu32rDXSy+9lP79+2fs2LGZMWNGHnrooZx//vnZY4890q1bt2yyySZJ1u02wAMHDkySrFy5Mscdd1ymT5+eOXPm5IUXXsgLL7ywTu7ZqlWrnH322UmSv/3tb2scW1ZWVhuke+qpp/LFL34xEyZMyOzZszNp0qQcffTROfzww7Pzzjuvk1o/qQEDBuTrX/96Ro4cmQcffDCzZs3KrbfemgEDBmT27NlJagKT22677Srn3nrrrbUBzosuuiif//znc+ONN2batGmZPXt27rvvvlx11VUZMmRIevbsud6GJAEAAABomsqKXQAAAAAAFMPZZ5+dV155JTfccEPmzZuXkSNH1unv1KlTfvnLX+aggw5K8o9tgNeFL37xi/n85z+f6dOnZ/z48ats1VtdXb1O7jtixIhcccUV+etf//qxY88///xMnjw506dPzyOPPJKhQ4fW6d99990zZsyY9OvXb53U+kn84he/yB577JGxY8dm7Nixq/QffPDBueqqq+o9t1u3bpk2bVqGDRuWGTNm5NFHH82jjz662nu1bdu2weoGAAAAgE/KCoIAAAAANEmFQiHXX399JkyYkCFDhqRDhw5p2bJlevbsmZNOOimzZ8/OgAEDsnjx4iRJu3bt1lktzZo1yz333JPvfve72W677dKmTZt1umLhh1q2bJnzzjtvrcZWVFTkgQceyCWXXJJ+/fqlVatWadu2bXbccceMGTMm999/f9q0abOOK/73VFVVZdasWTn33HOz9dZbp6KiIu3atctuu+2W22+/Pb/61a9SVrb636XeYost8uijj+auu+7KoYcemqqqqlRUVGSjjTbKJptskoEDB+a0007LlClTcvPNNzfikwEAAADAmhWq19WvHwMAAADABu4vf/lLunfvniT5r//6rxxzzDFFrggAAAAAYO1ZQRAAAAAAVuOOO+6off35z3++iJUAAAAAAPzrrCAIAAAAQJO0ZMmSLF68OJtuumm9/bNnz87uu++et99+O/3798/MmTMbuUIAAAAAgE+mrNgFAAAAAEAxvPnmm9l6660zdOjQ7LPPPvnMZz6T8vLyvPbaa/nd736Xm2++Oe+++24KhUKuuuqqYpcLAAAAAPAvs4IgAAAAAE3S3LlzU1VVtcYxLVq0yE033ZQjjjiikaoCAAAAAGg4AoIAAAAANEkrVqzIXXfdlUmTJmXmzJlZsGBB3nrrrVRUVGTLLbfMnnvumW9/+9vZYostil0qAAAAAMC/RUAQAAAAAAAAAAAASlCzYhcAAAAAAAAAAAAANDwBQQAAAAAAAAAAAChBAoIAAAAAAAAAAABQggQEAQAAAAAAAAAAoAQJCAIAAAAAAAAAAEAJEhAEAAAAAAAAAACAEiQgCAAAAAAAAAAAACVIQBAAAAAAAAAAAABKkIAgAAAAAAAAAAAAlKD/D6p427tRs3dm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3" name="Picture 2"/>
          <p:cNvPicPr>
            <a:picLocks noChangeAspect="1"/>
          </p:cNvPicPr>
          <p:nvPr/>
        </p:nvPicPr>
        <p:blipFill>
          <a:blip r:embed="rId3"/>
          <a:stretch>
            <a:fillRect/>
          </a:stretch>
        </p:blipFill>
        <p:spPr>
          <a:xfrm>
            <a:off x="460375" y="3720182"/>
            <a:ext cx="11160000" cy="2910537"/>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1796720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42</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1646525"/>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dirty="0" smtClean="0">
                <a:latin typeface="+mj-lt"/>
              </a:rPr>
              <a:t>Predictive Analysis (Classification)</a:t>
            </a:r>
            <a:endParaRPr lang="en-US" sz="4300" dirty="0">
              <a:latin typeface="+mj-lt"/>
            </a:endParaRPr>
          </a:p>
        </p:txBody>
      </p:sp>
    </p:spTree>
    <p:extLst>
      <p:ext uri="{BB962C8B-B14F-4D97-AF65-F5344CB8AC3E}">
        <p14:creationId xmlns:p14="http://schemas.microsoft.com/office/powerpoint/2010/main" val="3569062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43</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1"/>
            <a:ext cx="4052788"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Classification Accuracy</a:t>
            </a:r>
          </a:p>
          <a:p>
            <a:pPr marL="0" indent="0">
              <a:lnSpc>
                <a:spcPct val="100000"/>
              </a:lnSpc>
              <a:buNone/>
            </a:pPr>
            <a:endParaRPr lang="en-US" sz="2000" b="1" dirty="0">
              <a:solidFill>
                <a:schemeClr val="tx1"/>
              </a:solidFill>
            </a:endParaRPr>
          </a:p>
          <a:p>
            <a:pPr>
              <a:lnSpc>
                <a:spcPct val="100000"/>
              </a:lnSpc>
            </a:pPr>
            <a:r>
              <a:rPr lang="en-US" sz="1800" dirty="0" smtClean="0">
                <a:solidFill>
                  <a:schemeClr val="tx1"/>
                </a:solidFill>
              </a:rPr>
              <a:t>It can be observed that all the predictive models performed relatively at the same level as based on their accuracy scores (.best_score_) with differences of only about 4%.</a:t>
            </a:r>
          </a:p>
          <a:p>
            <a:pPr>
              <a:lnSpc>
                <a:spcPct val="100000"/>
              </a:lnSpc>
            </a:pPr>
            <a:r>
              <a:rPr lang="en-US" sz="1800" dirty="0" smtClean="0">
                <a:solidFill>
                  <a:schemeClr val="tx1"/>
                </a:solidFill>
              </a:rPr>
              <a:t>It can be recalled that the dataset used was small, and thus, may account for these findings.</a:t>
            </a:r>
          </a:p>
          <a:p>
            <a:pPr>
              <a:lnSpc>
                <a:spcPct val="100000"/>
              </a:lnSpc>
            </a:pPr>
            <a:r>
              <a:rPr lang="en-US" sz="1800" dirty="0" smtClean="0">
                <a:solidFill>
                  <a:schemeClr val="tx1"/>
                </a:solidFill>
              </a:rPr>
              <a:t>The Decision Tree Model had the highest classification accuracy, slightly outperforming the other models.</a:t>
            </a: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495475" y="1603941"/>
            <a:ext cx="7560000" cy="3985788"/>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3269415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44</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RESULTS</a:t>
            </a:r>
            <a:endParaRPr lang="en-PH" b="1" dirty="0">
              <a:solidFill>
                <a:schemeClr val="tx1"/>
              </a:solidFill>
            </a:endParaRPr>
          </a:p>
        </p:txBody>
      </p:sp>
      <p:sp>
        <p:nvSpPr>
          <p:cNvPr id="11" name="Content Placeholder 2"/>
          <p:cNvSpPr>
            <a:spLocks noGrp="1"/>
          </p:cNvSpPr>
          <p:nvPr>
            <p:ph idx="1"/>
          </p:nvPr>
        </p:nvSpPr>
        <p:spPr>
          <a:xfrm>
            <a:off x="306163" y="923191"/>
            <a:ext cx="4052788"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Confusion Matrix</a:t>
            </a:r>
          </a:p>
          <a:p>
            <a:pPr marL="0" indent="0">
              <a:lnSpc>
                <a:spcPct val="100000"/>
              </a:lnSpc>
              <a:buNone/>
            </a:pPr>
            <a:endParaRPr lang="en-US" sz="2000" b="1" dirty="0">
              <a:solidFill>
                <a:schemeClr val="tx1"/>
              </a:solidFill>
            </a:endParaRPr>
          </a:p>
          <a:p>
            <a:pPr>
              <a:lnSpc>
                <a:spcPct val="100000"/>
              </a:lnSpc>
            </a:pPr>
            <a:r>
              <a:rPr lang="en-US" sz="1800" dirty="0" smtClean="0">
                <a:solidFill>
                  <a:schemeClr val="tx1"/>
                </a:solidFill>
              </a:rPr>
              <a:t>It was noted that all the confusion matrices from the different models were the same</a:t>
            </a:r>
          </a:p>
          <a:p>
            <a:pPr>
              <a:lnSpc>
                <a:spcPct val="100000"/>
              </a:lnSpc>
            </a:pPr>
            <a:r>
              <a:rPr lang="en-US" sz="1800" dirty="0" smtClean="0">
                <a:solidFill>
                  <a:schemeClr val="tx1"/>
                </a:solidFill>
              </a:rPr>
              <a:t>One major problem with the results is the presence of false positives (Type I error) where unsuccessful landing outcomes were marked as successful by the classifier.</a:t>
            </a:r>
          </a:p>
          <a:p>
            <a:pPr lvl="1">
              <a:lnSpc>
                <a:spcPct val="100000"/>
              </a:lnSpc>
            </a:pPr>
            <a:endParaRPr lang="en-US" sz="1600"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611095" y="1109685"/>
            <a:ext cx="6120000" cy="5172122"/>
          </a:xfrm>
          <a:prstGeom prst="rect">
            <a:avLst/>
          </a:prstGeom>
          <a:effectLst>
            <a:glow rad="63500">
              <a:schemeClr val="accent6">
                <a:satMod val="175000"/>
                <a:alpha val="40000"/>
              </a:schemeClr>
            </a:glow>
          </a:effectLst>
        </p:spPr>
      </p:pic>
    </p:spTree>
    <p:extLst>
      <p:ext uri="{BB962C8B-B14F-4D97-AF65-F5344CB8AC3E}">
        <p14:creationId xmlns:p14="http://schemas.microsoft.com/office/powerpoint/2010/main" val="13306017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45</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Conclusions</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sz="2000" b="1" dirty="0">
              <a:solidFill>
                <a:schemeClr val="tx1"/>
              </a:solidFill>
            </a:endParaRPr>
          </a:p>
          <a:p>
            <a:pPr>
              <a:lnSpc>
                <a:spcPct val="100000"/>
              </a:lnSpc>
            </a:pPr>
            <a:r>
              <a:rPr lang="en-US" sz="1800" dirty="0" smtClean="0">
                <a:solidFill>
                  <a:schemeClr val="tx1"/>
                </a:solidFill>
              </a:rPr>
              <a:t>As the </a:t>
            </a:r>
            <a:r>
              <a:rPr lang="en-US" sz="1800" u="sng" dirty="0" smtClean="0">
                <a:solidFill>
                  <a:schemeClr val="tx1"/>
                </a:solidFill>
              </a:rPr>
              <a:t>flight number increases</a:t>
            </a:r>
            <a:r>
              <a:rPr lang="en-US" sz="1800" dirty="0" smtClean="0">
                <a:solidFill>
                  <a:schemeClr val="tx1"/>
                </a:solidFill>
              </a:rPr>
              <a:t>, the </a:t>
            </a:r>
            <a:r>
              <a:rPr lang="en-US" sz="1800" u="sng" dirty="0" smtClean="0">
                <a:solidFill>
                  <a:schemeClr val="tx1"/>
                </a:solidFill>
              </a:rPr>
              <a:t>success rate</a:t>
            </a:r>
            <a:r>
              <a:rPr lang="en-US" sz="1800" dirty="0" smtClean="0">
                <a:solidFill>
                  <a:schemeClr val="tx1"/>
                </a:solidFill>
              </a:rPr>
              <a:t> also </a:t>
            </a:r>
            <a:r>
              <a:rPr lang="en-US" sz="1800" u="sng" dirty="0" smtClean="0">
                <a:solidFill>
                  <a:schemeClr val="tx1"/>
                </a:solidFill>
              </a:rPr>
              <a:t>improves</a:t>
            </a:r>
            <a:r>
              <a:rPr lang="en-US" sz="1800" dirty="0" smtClean="0">
                <a:solidFill>
                  <a:schemeClr val="tx1"/>
                </a:solidFill>
              </a:rPr>
              <a:t> across all sites.</a:t>
            </a:r>
          </a:p>
          <a:p>
            <a:pPr>
              <a:lnSpc>
                <a:spcPct val="100000"/>
              </a:lnSpc>
            </a:pPr>
            <a:r>
              <a:rPr lang="en-US" sz="1800" dirty="0" smtClean="0">
                <a:solidFill>
                  <a:schemeClr val="tx1"/>
                </a:solidFill>
              </a:rPr>
              <a:t>Launch </a:t>
            </a:r>
            <a:r>
              <a:rPr lang="en-US" sz="1800" u="sng" dirty="0" smtClean="0">
                <a:solidFill>
                  <a:schemeClr val="tx1"/>
                </a:solidFill>
              </a:rPr>
              <a:t>success rates increase overtime</a:t>
            </a:r>
            <a:r>
              <a:rPr lang="en-US" sz="1800" dirty="0" smtClean="0">
                <a:solidFill>
                  <a:schemeClr val="tx1"/>
                </a:solidFill>
              </a:rPr>
              <a:t>, starting from 2013 till 2020.</a:t>
            </a:r>
          </a:p>
          <a:p>
            <a:pPr>
              <a:lnSpc>
                <a:spcPct val="100000"/>
              </a:lnSpc>
            </a:pPr>
            <a:r>
              <a:rPr lang="en-US" sz="1800" dirty="0" smtClean="0">
                <a:solidFill>
                  <a:schemeClr val="tx1"/>
                </a:solidFill>
              </a:rPr>
              <a:t>Launch sites are strategically placed </a:t>
            </a:r>
            <a:r>
              <a:rPr lang="en-US" sz="1800" u="sng" dirty="0" smtClean="0">
                <a:solidFill>
                  <a:schemeClr val="tx1"/>
                </a:solidFill>
              </a:rPr>
              <a:t>close to coastlines</a:t>
            </a:r>
            <a:r>
              <a:rPr lang="en-US" sz="1800" dirty="0" smtClean="0">
                <a:solidFill>
                  <a:schemeClr val="tx1"/>
                </a:solidFill>
              </a:rPr>
              <a:t>.</a:t>
            </a:r>
          </a:p>
          <a:p>
            <a:pPr>
              <a:lnSpc>
                <a:spcPct val="100000"/>
              </a:lnSpc>
            </a:pPr>
            <a:r>
              <a:rPr lang="en-US" sz="1800" u="sng" dirty="0" smtClean="0">
                <a:solidFill>
                  <a:schemeClr val="tx1"/>
                </a:solidFill>
              </a:rPr>
              <a:t>KSC LC-39A </a:t>
            </a:r>
            <a:r>
              <a:rPr lang="en-US" sz="1800" dirty="0" smtClean="0">
                <a:solidFill>
                  <a:schemeClr val="tx1"/>
                </a:solidFill>
              </a:rPr>
              <a:t>had the most number of successful launches.</a:t>
            </a:r>
          </a:p>
          <a:p>
            <a:pPr>
              <a:lnSpc>
                <a:spcPct val="100000"/>
              </a:lnSpc>
            </a:pPr>
            <a:r>
              <a:rPr lang="en-US" sz="1800" dirty="0" smtClean="0">
                <a:solidFill>
                  <a:schemeClr val="tx1"/>
                </a:solidFill>
              </a:rPr>
              <a:t>The orbits </a:t>
            </a:r>
            <a:r>
              <a:rPr lang="en-US" sz="1800" u="sng" dirty="0" smtClean="0">
                <a:solidFill>
                  <a:schemeClr val="tx1"/>
                </a:solidFill>
              </a:rPr>
              <a:t>ES-L1, GEO, HEO, and SSO</a:t>
            </a:r>
            <a:r>
              <a:rPr lang="en-US" sz="1800" dirty="0" smtClean="0">
                <a:solidFill>
                  <a:schemeClr val="tx1"/>
                </a:solidFill>
              </a:rPr>
              <a:t> boast a 100% success rate.</a:t>
            </a:r>
          </a:p>
          <a:p>
            <a:pPr>
              <a:lnSpc>
                <a:spcPct val="100000"/>
              </a:lnSpc>
            </a:pPr>
            <a:r>
              <a:rPr lang="en-US" sz="1800" dirty="0" smtClean="0">
                <a:solidFill>
                  <a:schemeClr val="tx1"/>
                </a:solidFill>
              </a:rPr>
              <a:t>Launches with </a:t>
            </a:r>
            <a:r>
              <a:rPr lang="en-US" sz="1800" u="sng" dirty="0" smtClean="0">
                <a:solidFill>
                  <a:schemeClr val="tx1"/>
                </a:solidFill>
              </a:rPr>
              <a:t>higher payload mass</a:t>
            </a:r>
            <a:r>
              <a:rPr lang="en-US" sz="1800" dirty="0" smtClean="0">
                <a:solidFill>
                  <a:schemeClr val="tx1"/>
                </a:solidFill>
              </a:rPr>
              <a:t> have relatively </a:t>
            </a:r>
            <a:r>
              <a:rPr lang="en-US" sz="1800" u="sng" dirty="0" smtClean="0">
                <a:solidFill>
                  <a:schemeClr val="tx1"/>
                </a:solidFill>
              </a:rPr>
              <a:t>higher success rates</a:t>
            </a:r>
            <a:r>
              <a:rPr lang="en-US" sz="1800" dirty="0" smtClean="0">
                <a:solidFill>
                  <a:schemeClr val="tx1"/>
                </a:solidFill>
              </a:rPr>
              <a:t>.</a:t>
            </a:r>
            <a:endParaRPr lang="en-US" sz="1800" dirty="0">
              <a:solidFill>
                <a:schemeClr val="tx1"/>
              </a:solidFill>
            </a:endParaRPr>
          </a:p>
          <a:p>
            <a:pPr>
              <a:lnSpc>
                <a:spcPct val="100000"/>
              </a:lnSpc>
            </a:pPr>
            <a:r>
              <a:rPr lang="en-US" sz="1800" dirty="0" smtClean="0">
                <a:solidFill>
                  <a:schemeClr val="tx1"/>
                </a:solidFill>
              </a:rPr>
              <a:t>All the predictive models yielded almost the same results with the </a:t>
            </a:r>
            <a:r>
              <a:rPr lang="en-US" sz="1800" u="sng" dirty="0" smtClean="0">
                <a:solidFill>
                  <a:schemeClr val="tx1"/>
                </a:solidFill>
              </a:rPr>
              <a:t>Decision Tree classifier</a:t>
            </a:r>
            <a:r>
              <a:rPr lang="en-US" sz="1800" dirty="0" smtClean="0">
                <a:solidFill>
                  <a:schemeClr val="tx1"/>
                </a:solidFill>
              </a:rPr>
              <a:t> slightly outperforming the rest with 4% difference</a:t>
            </a:r>
          </a:p>
          <a:p>
            <a:pPr lvl="1">
              <a:lnSpc>
                <a:spcPct val="100000"/>
              </a:lnSpc>
            </a:pPr>
            <a:endParaRPr lang="en-US" sz="1600" dirty="0" smtClean="0">
              <a:solidFill>
                <a:schemeClr val="tx1"/>
              </a:solidFill>
            </a:endParaRPr>
          </a:p>
          <a:p>
            <a:pPr marL="0" indent="0">
              <a:lnSpc>
                <a:spcPct val="100000"/>
              </a:lnSpc>
              <a:buNone/>
            </a:pPr>
            <a:endParaRPr lang="en-US" sz="1800" b="1" dirty="0" smtClean="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088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46</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1057399"/>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300" dirty="0" smtClean="0">
                <a:latin typeface="+mj-lt"/>
              </a:rPr>
              <a:t>Thank You!</a:t>
            </a:r>
            <a:endParaRPr lang="en-US" sz="4300" dirty="0">
              <a:latin typeface="+mj-lt"/>
            </a:endParaRPr>
          </a:p>
        </p:txBody>
      </p:sp>
    </p:spTree>
    <p:extLst>
      <p:ext uri="{BB962C8B-B14F-4D97-AF65-F5344CB8AC3E}">
        <p14:creationId xmlns:p14="http://schemas.microsoft.com/office/powerpoint/2010/main" val="2286064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5</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Introduction</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ts val="2000"/>
              </a:lnSpc>
              <a:buNone/>
            </a:pPr>
            <a:r>
              <a:rPr lang="en-US" sz="2000" b="1" dirty="0" smtClean="0">
                <a:solidFill>
                  <a:schemeClr val="tx1"/>
                </a:solidFill>
              </a:rPr>
              <a:t>Background</a:t>
            </a:r>
            <a:endParaRPr lang="en-US" sz="1800" b="1" dirty="0" smtClean="0">
              <a:solidFill>
                <a:schemeClr val="tx1"/>
              </a:solidFill>
            </a:endParaRPr>
          </a:p>
          <a:p>
            <a:pPr marL="0" indent="0">
              <a:lnSpc>
                <a:spcPts val="2000"/>
              </a:lnSpc>
              <a:buNone/>
            </a:pPr>
            <a:r>
              <a:rPr lang="en-US" sz="1800" dirty="0" smtClean="0">
                <a:solidFill>
                  <a:schemeClr val="tx1"/>
                </a:solidFill>
              </a:rPr>
              <a:t>Space Exploration Technologies Corp., or better known as SpaceX, is a global aerospace industry leader with the purpose of revolutionizing space technology so that it would be accessible for everyone. One of its greatest contributions to humanity include sending astronauts and spacecraft to the International Space Station (ISS). </a:t>
            </a:r>
          </a:p>
          <a:p>
            <a:pPr marL="0" indent="0">
              <a:lnSpc>
                <a:spcPts val="2000"/>
              </a:lnSpc>
              <a:buNone/>
            </a:pPr>
            <a:r>
              <a:rPr lang="en-US" sz="1800" dirty="0" smtClean="0">
                <a:solidFill>
                  <a:schemeClr val="tx1"/>
                </a:solidFill>
              </a:rPr>
              <a:t>SpaceX’s Falcon 9 rocket launches are being advertised with inexpensive costs (around 62M dollars) as compared to its other competitors with launch costs roughly around 162M dollars. This was made possible because of their genuine idea of reusing the rocket’s first stage. Thus, it is essential to determine the success rate of the first stage landing in order to estimate the cost of a launch. </a:t>
            </a:r>
          </a:p>
          <a:p>
            <a:pPr marL="0" indent="0">
              <a:lnSpc>
                <a:spcPts val="2000"/>
              </a:lnSpc>
              <a:buNone/>
            </a:pPr>
            <a:endParaRPr lang="en-US" sz="1400" dirty="0" smtClean="0">
              <a:solidFill>
                <a:schemeClr val="tx1"/>
              </a:solidFill>
            </a:endParaRPr>
          </a:p>
          <a:p>
            <a:pPr marL="0" indent="0">
              <a:lnSpc>
                <a:spcPts val="2000"/>
              </a:lnSpc>
              <a:buNone/>
            </a:pPr>
            <a:r>
              <a:rPr lang="en-US" sz="2000" b="1" dirty="0" smtClean="0">
                <a:solidFill>
                  <a:schemeClr val="tx1"/>
                </a:solidFill>
              </a:rPr>
              <a:t>Study:</a:t>
            </a:r>
          </a:p>
          <a:p>
            <a:pPr lvl="1">
              <a:lnSpc>
                <a:spcPts val="2000"/>
              </a:lnSpc>
            </a:pPr>
            <a:r>
              <a:rPr lang="en-US" sz="1600" dirty="0">
                <a:solidFill>
                  <a:schemeClr val="tx1"/>
                </a:solidFill>
              </a:rPr>
              <a:t>f</a:t>
            </a:r>
            <a:r>
              <a:rPr lang="en-US" sz="1600" dirty="0" smtClean="0">
                <a:solidFill>
                  <a:schemeClr val="tx1"/>
                </a:solidFill>
              </a:rPr>
              <a:t>actors that affect the rocket launch’s first stage landing success</a:t>
            </a:r>
          </a:p>
          <a:p>
            <a:pPr lvl="1">
              <a:lnSpc>
                <a:spcPts val="2000"/>
              </a:lnSpc>
            </a:pPr>
            <a:r>
              <a:rPr lang="en-US" sz="1600" dirty="0">
                <a:solidFill>
                  <a:schemeClr val="tx1"/>
                </a:solidFill>
              </a:rPr>
              <a:t>r</a:t>
            </a:r>
            <a:r>
              <a:rPr lang="en-US" sz="1600" dirty="0" smtClean="0">
                <a:solidFill>
                  <a:schemeClr val="tx1"/>
                </a:solidFill>
              </a:rPr>
              <a:t>elationship between these features with the success rate</a:t>
            </a:r>
          </a:p>
          <a:p>
            <a:pPr lvl="1">
              <a:lnSpc>
                <a:spcPts val="2000"/>
              </a:lnSpc>
            </a:pPr>
            <a:r>
              <a:rPr lang="en-US" sz="1600" dirty="0" smtClean="0">
                <a:solidFill>
                  <a:schemeClr val="tx1"/>
                </a:solidFill>
              </a:rPr>
              <a:t>predictive models that can be utilized to determine the landing success rate</a:t>
            </a:r>
            <a:endParaRPr lang="en-US" sz="16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840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 t="-246" r="52" b="246"/>
          <a:stretch/>
        </p:blipFill>
        <p:spPr>
          <a:xfrm>
            <a:off x="0" y="0"/>
            <a:ext cx="12159275" cy="6861908"/>
          </a:xfrm>
          <a:prstGeom prst="rect">
            <a:avLst/>
          </a:prstGeom>
        </p:spPr>
      </p:pic>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6</a:t>
            </a:fld>
            <a:endParaRPr lang="en-US" dirty="0"/>
          </a:p>
        </p:txBody>
      </p:sp>
      <p:sp>
        <p:nvSpPr>
          <p:cNvPr id="12" name="Rectangle 11">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310460" y="1857251"/>
            <a:ext cx="5799782" cy="954315"/>
          </a:xfrm>
          <a:prstGeom prst="rect">
            <a:avLst/>
          </a:prstGeom>
          <a:solidFill>
            <a:srgbClr val="00316B">
              <a:alpha val="52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smtClean="0">
                <a:latin typeface="+mj-lt"/>
              </a:rPr>
              <a:t>Methodology</a:t>
            </a:r>
            <a:endParaRPr lang="en-US" sz="4300" dirty="0">
              <a:latin typeface="+mj-lt"/>
            </a:endParaRPr>
          </a:p>
        </p:txBody>
      </p:sp>
    </p:spTree>
    <p:extLst>
      <p:ext uri="{BB962C8B-B14F-4D97-AF65-F5344CB8AC3E}">
        <p14:creationId xmlns:p14="http://schemas.microsoft.com/office/powerpoint/2010/main" val="2965428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7</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Executive Summary</a:t>
            </a:r>
          </a:p>
          <a:p>
            <a:pPr marL="0" indent="0">
              <a:lnSpc>
                <a:spcPct val="100000"/>
              </a:lnSpc>
              <a:buNone/>
            </a:pPr>
            <a:endParaRPr lang="en-US" b="1" dirty="0" smtClean="0">
              <a:solidFill>
                <a:schemeClr val="tx1"/>
              </a:solidFill>
            </a:endParaRPr>
          </a:p>
          <a:p>
            <a:pPr>
              <a:lnSpc>
                <a:spcPct val="100000"/>
              </a:lnSpc>
            </a:pPr>
            <a:r>
              <a:rPr lang="en-US" sz="1800" dirty="0" smtClean="0">
                <a:solidFill>
                  <a:schemeClr val="tx1"/>
                </a:solidFill>
              </a:rPr>
              <a:t>Data collection methodology:</a:t>
            </a:r>
          </a:p>
          <a:p>
            <a:pPr lvl="1">
              <a:lnSpc>
                <a:spcPct val="100000"/>
              </a:lnSpc>
            </a:pPr>
            <a:r>
              <a:rPr lang="en-US" sz="1600" dirty="0">
                <a:solidFill>
                  <a:schemeClr val="tx1"/>
                </a:solidFill>
              </a:rPr>
              <a:t>d</a:t>
            </a:r>
            <a:r>
              <a:rPr lang="en-US" sz="1600" dirty="0" smtClean="0">
                <a:solidFill>
                  <a:schemeClr val="tx1"/>
                </a:solidFill>
              </a:rPr>
              <a:t>ata was collected using the SpaceX REST API and through web scraping </a:t>
            </a:r>
          </a:p>
          <a:p>
            <a:pPr>
              <a:lnSpc>
                <a:spcPct val="100000"/>
              </a:lnSpc>
            </a:pPr>
            <a:r>
              <a:rPr lang="en-US" sz="1800" dirty="0" smtClean="0">
                <a:solidFill>
                  <a:schemeClr val="tx1"/>
                </a:solidFill>
              </a:rPr>
              <a:t>Perform data wrangling</a:t>
            </a:r>
          </a:p>
          <a:p>
            <a:pPr lvl="1">
              <a:lnSpc>
                <a:spcPct val="100000"/>
              </a:lnSpc>
            </a:pPr>
            <a:r>
              <a:rPr lang="en-US" sz="1600" dirty="0" smtClean="0">
                <a:solidFill>
                  <a:schemeClr val="tx1"/>
                </a:solidFill>
              </a:rPr>
              <a:t>transforming raw data to usable form through filtering, handling missing values, and applying one-hot encoding</a:t>
            </a:r>
          </a:p>
          <a:p>
            <a:pPr>
              <a:lnSpc>
                <a:spcPct val="100000"/>
              </a:lnSpc>
            </a:pPr>
            <a:r>
              <a:rPr lang="en-US" sz="1800" dirty="0" smtClean="0">
                <a:solidFill>
                  <a:schemeClr val="tx1"/>
                </a:solidFill>
              </a:rPr>
              <a:t>Perform Exploratory Data Analysis (EDA) using visualization and SQL</a:t>
            </a:r>
          </a:p>
          <a:p>
            <a:pPr>
              <a:lnSpc>
                <a:spcPct val="100000"/>
              </a:lnSpc>
            </a:pPr>
            <a:r>
              <a:rPr lang="en-US" sz="1800" dirty="0" smtClean="0">
                <a:solidFill>
                  <a:schemeClr val="tx1"/>
                </a:solidFill>
              </a:rPr>
              <a:t>Perform Interactive Visual Analytics using Folium and Plotly Dash</a:t>
            </a:r>
          </a:p>
          <a:p>
            <a:pPr>
              <a:lnSpc>
                <a:spcPct val="100000"/>
              </a:lnSpc>
            </a:pPr>
            <a:r>
              <a:rPr lang="en-US" sz="1800" dirty="0" smtClean="0">
                <a:solidFill>
                  <a:schemeClr val="tx1"/>
                </a:solidFill>
              </a:rPr>
              <a:t>Perform Predictive Analysis using Classification Models</a:t>
            </a:r>
          </a:p>
          <a:p>
            <a:pPr lvl="1">
              <a:lnSpc>
                <a:spcPct val="100000"/>
              </a:lnSpc>
            </a:pPr>
            <a:r>
              <a:rPr lang="en-US" sz="1600" dirty="0" smtClean="0">
                <a:solidFill>
                  <a:schemeClr val="tx1"/>
                </a:solidFill>
              </a:rPr>
              <a:t>How to build, tune, and evaluate classification models</a:t>
            </a:r>
          </a:p>
          <a:p>
            <a:pPr>
              <a:lnSpc>
                <a:spcPct val="100000"/>
              </a:lnSpc>
            </a:pPr>
            <a:endParaRPr lang="en-PH"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070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8</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lnSpcReduction="10000"/>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Data Collection - API</a:t>
            </a:r>
          </a:p>
          <a:p>
            <a:pPr marL="0" indent="0">
              <a:lnSpc>
                <a:spcPct val="100000"/>
              </a:lnSpc>
              <a:buNone/>
            </a:pPr>
            <a:endParaRPr lang="en-US" sz="1800" b="1" dirty="0" smtClean="0">
              <a:solidFill>
                <a:schemeClr val="tx1"/>
              </a:solidFill>
            </a:endParaRPr>
          </a:p>
          <a:p>
            <a:pPr>
              <a:lnSpc>
                <a:spcPct val="100000"/>
              </a:lnSpc>
            </a:pPr>
            <a:r>
              <a:rPr lang="en-US" sz="1800" u="sng" dirty="0" smtClean="0">
                <a:solidFill>
                  <a:schemeClr val="tx1"/>
                </a:solidFill>
              </a:rPr>
              <a:t>Requested rocket launch data </a:t>
            </a:r>
            <a:r>
              <a:rPr lang="en-US" sz="1800" dirty="0" smtClean="0">
                <a:solidFill>
                  <a:schemeClr val="tx1"/>
                </a:solidFill>
              </a:rPr>
              <a:t>from SpaceX API</a:t>
            </a:r>
          </a:p>
          <a:p>
            <a:pPr>
              <a:lnSpc>
                <a:spcPct val="100000"/>
              </a:lnSpc>
            </a:pPr>
            <a:r>
              <a:rPr lang="en-US" sz="1800" u="sng" dirty="0" smtClean="0">
                <a:solidFill>
                  <a:schemeClr val="tx1"/>
                </a:solidFill>
              </a:rPr>
              <a:t>Decoded response </a:t>
            </a:r>
            <a:r>
              <a:rPr lang="en-US" sz="1800" dirty="0" smtClean="0">
                <a:solidFill>
                  <a:schemeClr val="tx1"/>
                </a:solidFill>
              </a:rPr>
              <a:t>content using json</a:t>
            </a:r>
            <a:r>
              <a:rPr lang="en-US" sz="1800" dirty="0">
                <a:solidFill>
                  <a:schemeClr val="tx1"/>
                </a:solidFill>
              </a:rPr>
              <a:t> </a:t>
            </a:r>
            <a:r>
              <a:rPr lang="en-US" sz="1800" dirty="0" smtClean="0">
                <a:solidFill>
                  <a:schemeClr val="tx1"/>
                </a:solidFill>
              </a:rPr>
              <a:t>functions from pandas </a:t>
            </a:r>
          </a:p>
          <a:p>
            <a:pPr>
              <a:lnSpc>
                <a:spcPct val="100000"/>
              </a:lnSpc>
            </a:pPr>
            <a:r>
              <a:rPr lang="en-US" sz="1800" u="sng" dirty="0" smtClean="0">
                <a:solidFill>
                  <a:schemeClr val="tx1"/>
                </a:solidFill>
              </a:rPr>
              <a:t>Requested information </a:t>
            </a:r>
            <a:r>
              <a:rPr lang="en-US" sz="1800" dirty="0" smtClean="0">
                <a:solidFill>
                  <a:schemeClr val="tx1"/>
                </a:solidFill>
              </a:rPr>
              <a:t>about the launches using the API and auxiliary functions</a:t>
            </a:r>
          </a:p>
          <a:p>
            <a:pPr>
              <a:lnSpc>
                <a:spcPct val="100000"/>
              </a:lnSpc>
            </a:pPr>
            <a:r>
              <a:rPr lang="en-US" sz="1800" u="sng" dirty="0" smtClean="0">
                <a:solidFill>
                  <a:schemeClr val="tx1"/>
                </a:solidFill>
              </a:rPr>
              <a:t>Created dataframe </a:t>
            </a:r>
            <a:r>
              <a:rPr lang="en-US" sz="1800" dirty="0" smtClean="0">
                <a:solidFill>
                  <a:schemeClr val="tx1"/>
                </a:solidFill>
              </a:rPr>
              <a:t>from requested data</a:t>
            </a:r>
          </a:p>
          <a:p>
            <a:pPr>
              <a:lnSpc>
                <a:spcPct val="100000"/>
              </a:lnSpc>
            </a:pPr>
            <a:r>
              <a:rPr lang="en-US" sz="1800" u="sng" dirty="0" smtClean="0">
                <a:solidFill>
                  <a:schemeClr val="tx1"/>
                </a:solidFill>
              </a:rPr>
              <a:t>Cleaned the dataframe</a:t>
            </a:r>
          </a:p>
          <a:p>
            <a:pPr lvl="1">
              <a:lnSpc>
                <a:spcPct val="100000"/>
              </a:lnSpc>
            </a:pPr>
            <a:r>
              <a:rPr lang="en-US" sz="1600" dirty="0" smtClean="0">
                <a:solidFill>
                  <a:schemeClr val="tx1"/>
                </a:solidFill>
              </a:rPr>
              <a:t>filtered Falcon 9 launches</a:t>
            </a:r>
          </a:p>
          <a:p>
            <a:pPr lvl="1">
              <a:lnSpc>
                <a:spcPct val="100000"/>
              </a:lnSpc>
            </a:pPr>
            <a:r>
              <a:rPr lang="en-US" sz="1600" dirty="0" smtClean="0">
                <a:solidFill>
                  <a:schemeClr val="tx1"/>
                </a:solidFill>
              </a:rPr>
              <a:t>replaced missing values with calculated mean statistic</a:t>
            </a:r>
          </a:p>
          <a:p>
            <a:pPr lvl="1">
              <a:lnSpc>
                <a:spcPct val="100000"/>
              </a:lnSpc>
            </a:pPr>
            <a:r>
              <a:rPr lang="en-US" sz="1600" dirty="0" smtClean="0">
                <a:solidFill>
                  <a:schemeClr val="tx1"/>
                </a:solidFill>
              </a:rPr>
              <a:t>exported to a csv file</a:t>
            </a:r>
          </a:p>
          <a:p>
            <a:pPr>
              <a:lnSpc>
                <a:spcPct val="100000"/>
              </a:lnSpc>
            </a:pPr>
            <a:endParaRPr lang="en-US" sz="1800" dirty="0" smtClean="0">
              <a:solidFill>
                <a:schemeClr val="tx1"/>
              </a:solidFill>
            </a:endParaRPr>
          </a:p>
          <a:p>
            <a:pPr>
              <a:lnSpc>
                <a:spcPct val="100000"/>
              </a:lnSpc>
            </a:pPr>
            <a:r>
              <a:rPr lang="en-US" sz="1800" dirty="0" smtClean="0">
                <a:solidFill>
                  <a:schemeClr val="tx1"/>
                </a:solidFill>
              </a:rPr>
              <a:t>The link to the notebook flowchart is available here:</a:t>
            </a:r>
          </a:p>
          <a:p>
            <a:pPr lvl="1">
              <a:lnSpc>
                <a:spcPct val="100000"/>
              </a:lnSpc>
            </a:pPr>
            <a:r>
              <a:rPr lang="en-PH" sz="1600" dirty="0">
                <a:solidFill>
                  <a:schemeClr val="tx1"/>
                </a:solidFill>
              </a:rPr>
              <a:t>https://github.com/benicastro/data-portfolio/blob/main/ibm-data-science/jupyter-labs-spacex-data-collection-api.ipynb</a:t>
            </a: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787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80031" y="536331"/>
            <a:ext cx="457200" cy="6321669"/>
          </a:xfrm>
          <a:prstGeom prst="rect">
            <a:avLst/>
          </a:prstGeom>
          <a:solidFill>
            <a:schemeClr val="accent6">
              <a:lumMod val="75000"/>
            </a:schemeClr>
          </a:solidFill>
          <a:ln>
            <a:solidFill>
              <a:schemeClr val="accent6">
                <a:lumMod val="75000"/>
              </a:schemeClr>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rotWithShape="1">
          <a:blip r:embed="rId2"/>
          <a:srcRect l="49658" t="128" r="3731" b="-128"/>
          <a:stretch/>
        </p:blipFill>
        <p:spPr>
          <a:xfrm>
            <a:off x="7394330" y="0"/>
            <a:ext cx="4797669" cy="6861908"/>
          </a:xfrm>
          <a:prstGeom prst="rect">
            <a:avLst/>
          </a:prstGeom>
        </p:spPr>
      </p:pic>
      <p:sp>
        <p:nvSpPr>
          <p:cNvPr id="8" name="Rectangle 7">
            <a:extLst>
              <a:ext uri="{FF2B5EF4-FFF2-40B4-BE49-F238E27FC236}">
                <a16:creationId xmlns:a16="http://schemas.microsoft.com/office/drawing/2014/main" id="{979F9DAD-F6B0-4ECC-8632-4B5E050986A8}"/>
              </a:ext>
              <a:ext uri="{C183D7F6-B498-43B3-948B-1728B52AA6E4}">
                <adec:decorative xmlns="" xmlns:adec="http://schemas.microsoft.com/office/drawing/2017/decorative" val="1"/>
              </a:ext>
            </a:extLst>
          </p:cNvPr>
          <p:cNvSpPr/>
          <p:nvPr/>
        </p:nvSpPr>
        <p:spPr>
          <a:xfrm>
            <a:off x="7394329" y="0"/>
            <a:ext cx="4797670" cy="6858000"/>
          </a:xfrm>
          <a:prstGeom prst="rect">
            <a:avLst/>
          </a:prstGeom>
          <a:solidFill>
            <a:srgbClr val="00316B">
              <a:alpha val="52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j-lt"/>
            </a:endParaRPr>
          </a:p>
        </p:txBody>
      </p:sp>
      <p:sp>
        <p:nvSpPr>
          <p:cNvPr id="6" name="Slide Number Placeholder 5"/>
          <p:cNvSpPr>
            <a:spLocks noGrp="1"/>
          </p:cNvSpPr>
          <p:nvPr>
            <p:ph type="sldNum" sz="quarter" idx="4"/>
          </p:nvPr>
        </p:nvSpPr>
        <p:spPr>
          <a:xfrm>
            <a:off x="11799275" y="6450719"/>
            <a:ext cx="360000" cy="360000"/>
          </a:xfrm>
          <a:solidFill>
            <a:schemeClr val="bg1">
              <a:alpha val="25000"/>
            </a:schemeClr>
          </a:solidFill>
        </p:spPr>
        <p:txBody>
          <a:bodyPr/>
          <a:lstStyle/>
          <a:p>
            <a:pPr algn="ctr"/>
            <a:fld id="{8C2E478F-E849-4A8C-AF1F-CBCC78A7CBFA}" type="slidenum">
              <a:rPr lang="en-US" smtClean="0"/>
              <a:pPr algn="ctr"/>
              <a:t>9</a:t>
            </a:fld>
            <a:endParaRPr lang="en-US" dirty="0"/>
          </a:p>
        </p:txBody>
      </p:sp>
      <p:sp>
        <p:nvSpPr>
          <p:cNvPr id="10" name="Title 1"/>
          <p:cNvSpPr txBox="1">
            <a:spLocks/>
          </p:cNvSpPr>
          <p:nvPr/>
        </p:nvSpPr>
        <p:spPr>
          <a:xfrm>
            <a:off x="306163" y="219847"/>
            <a:ext cx="6806814" cy="573989"/>
          </a:xfrm>
          <a:prstGeom prst="rect">
            <a:avLst/>
          </a:prstGeom>
        </p:spPr>
        <p:txBody>
          <a:bodyPr vert="horz" lIns="0" tIns="45720" rIns="0" bIns="45720" rtlCol="0" anchor="ctr">
            <a:noAutofit/>
          </a:bodyPr>
          <a:lstStyle>
            <a:lvl1pPr algn="l" defTabSz="914400" rtl="0" eaLnBrk="1" latinLnBrk="0" hangingPunct="1">
              <a:lnSpc>
                <a:spcPct val="100000"/>
              </a:lnSpc>
              <a:spcBef>
                <a:spcPct val="0"/>
              </a:spcBef>
              <a:buNone/>
              <a:defRPr sz="3200" kern="1200" cap="all" spc="300" baseline="0">
                <a:solidFill>
                  <a:schemeClr val="bg1"/>
                </a:solidFill>
                <a:latin typeface="+mj-lt"/>
                <a:ea typeface="+mj-ea"/>
                <a:cs typeface="+mj-cs"/>
              </a:defRPr>
            </a:lvl1pPr>
          </a:lstStyle>
          <a:p>
            <a:r>
              <a:rPr lang="en-US" b="1" dirty="0" smtClean="0">
                <a:solidFill>
                  <a:schemeClr val="tx1"/>
                </a:solidFill>
              </a:rPr>
              <a:t>METHODOLOGY</a:t>
            </a:r>
            <a:endParaRPr lang="en-PH" b="1" dirty="0">
              <a:solidFill>
                <a:schemeClr val="tx1"/>
              </a:solidFill>
            </a:endParaRPr>
          </a:p>
        </p:txBody>
      </p:sp>
      <p:sp>
        <p:nvSpPr>
          <p:cNvPr id="11" name="Content Placeholder 2"/>
          <p:cNvSpPr>
            <a:spLocks noGrp="1"/>
          </p:cNvSpPr>
          <p:nvPr>
            <p:ph idx="1"/>
          </p:nvPr>
        </p:nvSpPr>
        <p:spPr>
          <a:xfrm>
            <a:off x="306163" y="923191"/>
            <a:ext cx="6806814" cy="5545111"/>
          </a:xfrm>
        </p:spPr>
        <p:txBody>
          <a:bodyPr>
            <a:normAutofit/>
          </a:bodyPr>
          <a:lstStyle/>
          <a:p>
            <a:pPr marL="0" indent="0">
              <a:lnSpc>
                <a:spcPct val="100000"/>
              </a:lnSpc>
              <a:buNone/>
            </a:pPr>
            <a:endParaRPr lang="en-US" b="1" dirty="0" smtClean="0">
              <a:solidFill>
                <a:schemeClr val="tx1"/>
              </a:solidFill>
            </a:endParaRPr>
          </a:p>
          <a:p>
            <a:pPr marL="0" indent="0">
              <a:lnSpc>
                <a:spcPct val="100000"/>
              </a:lnSpc>
              <a:buNone/>
            </a:pPr>
            <a:r>
              <a:rPr lang="en-US" sz="2000" b="1" dirty="0" smtClean="0">
                <a:solidFill>
                  <a:schemeClr val="tx1"/>
                </a:solidFill>
              </a:rPr>
              <a:t>Data Collection – Web Scraping</a:t>
            </a:r>
          </a:p>
          <a:p>
            <a:pPr marL="0" indent="0">
              <a:lnSpc>
                <a:spcPct val="100000"/>
              </a:lnSpc>
              <a:buNone/>
            </a:pPr>
            <a:endParaRPr lang="en-US" sz="1800" b="1" dirty="0" smtClean="0">
              <a:solidFill>
                <a:schemeClr val="tx1"/>
              </a:solidFill>
            </a:endParaRPr>
          </a:p>
          <a:p>
            <a:pPr>
              <a:lnSpc>
                <a:spcPct val="100000"/>
              </a:lnSpc>
            </a:pPr>
            <a:r>
              <a:rPr lang="en-US" sz="1800" u="sng" dirty="0" smtClean="0">
                <a:solidFill>
                  <a:schemeClr val="tx1"/>
                </a:solidFill>
              </a:rPr>
              <a:t>Requested rocket launch data</a:t>
            </a:r>
            <a:r>
              <a:rPr lang="en-US" sz="1800" dirty="0" smtClean="0">
                <a:solidFill>
                  <a:schemeClr val="tx1"/>
                </a:solidFill>
              </a:rPr>
              <a:t> for Falcon 9 from Wikipedia</a:t>
            </a:r>
          </a:p>
          <a:p>
            <a:pPr>
              <a:lnSpc>
                <a:spcPct val="100000"/>
              </a:lnSpc>
            </a:pPr>
            <a:r>
              <a:rPr lang="en-US" sz="1800" u="sng" dirty="0" smtClean="0">
                <a:solidFill>
                  <a:schemeClr val="tx1"/>
                </a:solidFill>
              </a:rPr>
              <a:t>Instantiated BeautifulSoup object</a:t>
            </a:r>
            <a:r>
              <a:rPr lang="en-US" sz="1800" dirty="0" smtClean="0">
                <a:solidFill>
                  <a:schemeClr val="tx1"/>
                </a:solidFill>
              </a:rPr>
              <a:t> from HTML response</a:t>
            </a:r>
          </a:p>
          <a:p>
            <a:pPr>
              <a:lnSpc>
                <a:spcPct val="100000"/>
              </a:lnSpc>
            </a:pPr>
            <a:r>
              <a:rPr lang="en-US" sz="1800" u="sng" dirty="0" smtClean="0">
                <a:solidFill>
                  <a:schemeClr val="tx1"/>
                </a:solidFill>
              </a:rPr>
              <a:t>Collected data</a:t>
            </a:r>
            <a:r>
              <a:rPr lang="en-US" sz="1800" dirty="0" smtClean="0">
                <a:solidFill>
                  <a:schemeClr val="tx1"/>
                </a:solidFill>
              </a:rPr>
              <a:t> by parsing HTML tables</a:t>
            </a:r>
          </a:p>
          <a:p>
            <a:pPr>
              <a:lnSpc>
                <a:spcPct val="100000"/>
              </a:lnSpc>
            </a:pPr>
            <a:r>
              <a:rPr lang="en-US" sz="1800" u="sng" dirty="0" smtClean="0">
                <a:solidFill>
                  <a:schemeClr val="tx1"/>
                </a:solidFill>
              </a:rPr>
              <a:t>Created dataframe</a:t>
            </a:r>
            <a:r>
              <a:rPr lang="en-US" sz="1800" dirty="0" smtClean="0">
                <a:solidFill>
                  <a:schemeClr val="tx1"/>
                </a:solidFill>
              </a:rPr>
              <a:t> from parsed data</a:t>
            </a:r>
          </a:p>
          <a:p>
            <a:pPr>
              <a:lnSpc>
                <a:spcPct val="100000"/>
              </a:lnSpc>
            </a:pPr>
            <a:r>
              <a:rPr lang="en-US" sz="1800" u="sng" dirty="0" smtClean="0">
                <a:solidFill>
                  <a:schemeClr val="tx1"/>
                </a:solidFill>
              </a:rPr>
              <a:t>Cleaned the dataframe</a:t>
            </a:r>
          </a:p>
          <a:p>
            <a:pPr>
              <a:lnSpc>
                <a:spcPct val="100000"/>
              </a:lnSpc>
            </a:pPr>
            <a:r>
              <a:rPr lang="en-US" sz="1800" u="sng" dirty="0" smtClean="0">
                <a:solidFill>
                  <a:schemeClr val="tx1"/>
                </a:solidFill>
              </a:rPr>
              <a:t>Exported to a csv file</a:t>
            </a:r>
          </a:p>
          <a:p>
            <a:pPr>
              <a:lnSpc>
                <a:spcPct val="100000"/>
              </a:lnSpc>
            </a:pPr>
            <a:endParaRPr lang="en-US" sz="1800" dirty="0" smtClean="0">
              <a:solidFill>
                <a:schemeClr val="tx1"/>
              </a:solidFill>
            </a:endParaRPr>
          </a:p>
          <a:p>
            <a:pPr>
              <a:lnSpc>
                <a:spcPct val="100000"/>
              </a:lnSpc>
            </a:pPr>
            <a:r>
              <a:rPr lang="en-US" sz="1800" dirty="0">
                <a:solidFill>
                  <a:schemeClr val="tx1"/>
                </a:solidFill>
              </a:rPr>
              <a:t>The link to the notebook flowchart is available here:</a:t>
            </a:r>
          </a:p>
          <a:p>
            <a:pPr lvl="1">
              <a:lnSpc>
                <a:spcPct val="100000"/>
              </a:lnSpc>
            </a:pPr>
            <a:r>
              <a:rPr lang="en-PH" sz="1600" dirty="0">
                <a:solidFill>
                  <a:schemeClr val="tx1"/>
                </a:solidFill>
              </a:rPr>
              <a:t>https://github.com/benicastro/data-portfolio/blob/main/ibm-data-science/jupyter-labs-webscraping.ipynb</a:t>
            </a:r>
            <a:endParaRPr lang="en-PH" sz="1800" dirty="0">
              <a:solidFill>
                <a:schemeClr val="tx1"/>
              </a:solidFill>
            </a:endParaRPr>
          </a:p>
        </p:txBody>
      </p:sp>
      <p:cxnSp>
        <p:nvCxnSpPr>
          <p:cNvPr id="12" name="Straight Connector 11"/>
          <p:cNvCxnSpPr/>
          <p:nvPr/>
        </p:nvCxnSpPr>
        <p:spPr>
          <a:xfrm flipV="1">
            <a:off x="837488" y="757349"/>
            <a:ext cx="532402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4553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3.xml><?xml version="1.0" encoding="utf-8"?>
<ds:datastoreItem xmlns:ds="http://schemas.openxmlformats.org/officeDocument/2006/customXml" ds:itemID="{22E71848-B78E-4D58-BFA5-D2D5918911CD}">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2171</Words>
  <Application>Microsoft Office PowerPoint</Application>
  <PresentationFormat>Widescreen</PresentationFormat>
  <Paragraphs>357</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Bebas</vt:lpstr>
      <vt:lpstr>Calibri</vt:lpstr>
      <vt:lpstr>Calibri Light</vt:lpstr>
      <vt:lpstr>Gill Sans</vt:lpstr>
      <vt:lpstr>Office Theme</vt:lpstr>
      <vt:lpstr>FABRIKAM TECHNOLOGY INC.</vt:lpstr>
      <vt:lpstr>PowerPoint Presentation</vt:lpstr>
      <vt:lpstr>Executive summary</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2023-10-02T06:44:52Z</dcterms:created>
  <dcterms:modified xsi:type="dcterms:W3CDTF">2023-10-02T18:25:29Z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